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60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8" r:id="rId10"/>
    <p:sldId id="267" r:id="rId11"/>
    <p:sldId id="266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608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4/29/14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-13370" y="3584166"/>
            <a:ext cx="9144001" cy="1843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latin typeface="Garamond"/>
                <a:cs typeface="Garamond"/>
              </a:rPr>
              <a:t>Rakesh Goli</a:t>
            </a:r>
          </a:p>
          <a:p>
            <a:pPr marL="0" indent="0" algn="ctr">
              <a:buNone/>
            </a:pPr>
            <a:r>
              <a:rPr lang="en-US" sz="4000" dirty="0" smtClean="0">
                <a:latin typeface="Garamond"/>
                <a:cs typeface="Garamond"/>
              </a:rPr>
              <a:t>BIOL 438</a:t>
            </a:r>
          </a:p>
          <a:p>
            <a:pPr marL="0" indent="0" algn="ctr">
              <a:buNone/>
            </a:pPr>
            <a:r>
              <a:rPr lang="en-US" sz="4000" dirty="0" smtClean="0">
                <a:latin typeface="Garamond"/>
                <a:cs typeface="Garamond"/>
              </a:rPr>
              <a:t>4/29/14</a:t>
            </a:r>
          </a:p>
          <a:p>
            <a:pPr algn="ctr"/>
            <a:endParaRPr lang="en-US" sz="4000" dirty="0">
              <a:latin typeface="Garamond"/>
              <a:cs typeface="Garamond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83141"/>
            <a:ext cx="9144000" cy="1143000"/>
          </a:xfrm>
        </p:spPr>
        <p:txBody>
          <a:bodyPr/>
          <a:lstStyle/>
          <a:p>
            <a:r>
              <a:rPr lang="en-US" sz="60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Comparing the Biomechanics Between a Flat and Topspin Forehand</a:t>
            </a:r>
            <a:endParaRPr lang="en-US" sz="60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0500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22"/>
            <a:ext cx="9144000" cy="1143000"/>
          </a:xfrm>
        </p:spPr>
        <p:txBody>
          <a:bodyPr/>
          <a:lstStyle/>
          <a:p>
            <a:r>
              <a:rPr lang="en-US" sz="7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Analysis Contd.</a:t>
            </a:r>
            <a:endParaRPr lang="en-US" sz="7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68300" y="6400415"/>
            <a:ext cx="9124760" cy="1346585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Font typeface="Wingdings 2" pitchFamily="18" charset="2"/>
              <a:buNone/>
            </a:pPr>
            <a:r>
              <a:rPr lang="en-US" sz="2400" dirty="0">
                <a:latin typeface="Garamond"/>
                <a:cs typeface="Garamond"/>
              </a:rPr>
              <a:t>3</a:t>
            </a:r>
            <a:r>
              <a:rPr lang="en-US" sz="2400" dirty="0" smtClean="0">
                <a:latin typeface="Garamond"/>
                <a:cs typeface="Garamond"/>
              </a:rPr>
              <a:t>.   Time of Racket-Ball Contact / 4. Time for Second Phase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88669"/>
              </p:ext>
            </p:extLst>
          </p:nvPr>
        </p:nvGraphicFramePr>
        <p:xfrm>
          <a:off x="76199" y="1282700"/>
          <a:ext cx="9004301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64107"/>
                <a:gridCol w="2451171"/>
                <a:gridCol w="31890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Flat Forehand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Topspin</a:t>
                      </a:r>
                      <a:r>
                        <a:rPr lang="en-US" sz="2000" baseline="0" dirty="0" smtClean="0">
                          <a:latin typeface="Garamond"/>
                          <a:cs typeface="Garamond"/>
                        </a:rPr>
                        <a:t> Forehand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Time of Racket-Ball Contact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0.026 sec</a:t>
                      </a:r>
                      <a:endParaRPr lang="en-US" sz="20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0.018 sec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Time for Second</a:t>
                      </a:r>
                      <a:r>
                        <a:rPr lang="en-US" sz="2000" baseline="0" dirty="0" smtClean="0">
                          <a:latin typeface="Garamond"/>
                          <a:cs typeface="Garamond"/>
                        </a:rPr>
                        <a:t> Phase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0.404 sec</a:t>
                      </a:r>
                      <a:endParaRPr lang="en-US" sz="20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0.284 sec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Velocity After Contact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19.19 m/s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20.98 m/s</a:t>
                      </a:r>
                      <a:endParaRPr lang="en-US" sz="20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Screen shot 2014-04-23 at 3.4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187700"/>
            <a:ext cx="3633210" cy="2705100"/>
          </a:xfrm>
          <a:prstGeom prst="rect">
            <a:avLst/>
          </a:prstGeom>
        </p:spPr>
      </p:pic>
      <p:pic>
        <p:nvPicPr>
          <p:cNvPr id="10" name="Picture 9" descr="Screen shot 2014-04-23 at 3.4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91" y="3187699"/>
            <a:ext cx="3626009" cy="271103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103110" y="4178300"/>
            <a:ext cx="1033881" cy="647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4457700" y="660400"/>
            <a:ext cx="0" cy="6197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90722"/>
            <a:ext cx="9144000" cy="1143000"/>
          </a:xfrm>
        </p:spPr>
        <p:txBody>
          <a:bodyPr/>
          <a:lstStyle/>
          <a:p>
            <a:r>
              <a:rPr lang="en-US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Physics of Upper Body</a:t>
            </a:r>
            <a:endParaRPr lang="en-US" sz="4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3700" y="6400415"/>
            <a:ext cx="9124760" cy="1346585"/>
          </a:xfrm>
          <a:ln w="28575" cmpd="sng">
            <a:noFill/>
          </a:ln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5.   Velocity of Upper Body Segments/Racket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" y="832430"/>
            <a:ext cx="179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Flat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00" y="3612479"/>
            <a:ext cx="22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Topspin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54000" y="3162300"/>
            <a:ext cx="499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Avg. Total Velocity (X and Y Direction) = 4.05 m/s</a:t>
            </a: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9" name="Picture 8" descr="Topspin Forehand Velocity of Forea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088789"/>
            <a:ext cx="4178300" cy="1981811"/>
          </a:xfrm>
          <a:prstGeom prst="rect">
            <a:avLst/>
          </a:prstGeom>
        </p:spPr>
      </p:pic>
      <p:pic>
        <p:nvPicPr>
          <p:cNvPr id="12" name="Picture 11" descr="Flat Forehand Velocity of Forear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232540"/>
            <a:ext cx="4178300" cy="19805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070600"/>
            <a:ext cx="44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Avg. Total Velocity (X and Y Direction) = 4.48 m/s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7701" y="833070"/>
            <a:ext cx="4686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Garamond"/>
                <a:cs typeface="Garamond"/>
              </a:rPr>
              <a:t>Math: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   Midpoint of Flat Forehand Stroke (0.69 s)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err="1" smtClean="0">
                <a:latin typeface="Garamond"/>
                <a:cs typeface="Garamond"/>
              </a:rPr>
              <a:t>Avg</a:t>
            </a:r>
            <a:r>
              <a:rPr lang="en-US" sz="1400" dirty="0" smtClean="0">
                <a:latin typeface="Garamond"/>
                <a:cs typeface="Garamond"/>
              </a:rPr>
              <a:t> Velocity of Forearm = ( .69)(17.11) – 7.758</a:t>
            </a:r>
            <a:endParaRPr lang="en-US" sz="1400" dirty="0">
              <a:latin typeface="Garamond"/>
              <a:cs typeface="Garam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08225" y="2000830"/>
            <a:ext cx="46217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Flat Forehand: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Upper Arm </a:t>
            </a:r>
            <a:r>
              <a:rPr lang="en-US" sz="2000" dirty="0" smtClean="0">
                <a:latin typeface="Garamond"/>
                <a:cs typeface="Garamond"/>
              </a:rPr>
              <a:t>= </a:t>
            </a:r>
            <a:r>
              <a:rPr lang="en-US" sz="2000" dirty="0">
                <a:latin typeface="Garamond"/>
                <a:cs typeface="Garamond"/>
              </a:rPr>
              <a:t>2.61 m/s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Forearm </a:t>
            </a:r>
            <a:r>
              <a:rPr lang="en-US" sz="2000" dirty="0" smtClean="0">
                <a:latin typeface="Garamond"/>
                <a:cs typeface="Garamond"/>
              </a:rPr>
              <a:t>= </a:t>
            </a:r>
            <a:r>
              <a:rPr lang="en-US" sz="2000" dirty="0">
                <a:latin typeface="Garamond"/>
                <a:cs typeface="Garamond"/>
              </a:rPr>
              <a:t>4.05 m/s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Wrist</a:t>
            </a:r>
            <a:r>
              <a:rPr lang="en-US" sz="2000" dirty="0" smtClean="0">
                <a:latin typeface="Garamond"/>
                <a:cs typeface="Garamond"/>
              </a:rPr>
              <a:t>/Hand = </a:t>
            </a:r>
            <a:r>
              <a:rPr lang="en-US" sz="2000" dirty="0">
                <a:latin typeface="Garamond"/>
                <a:cs typeface="Garamond"/>
              </a:rPr>
              <a:t>5.327 m/s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Racket COM </a:t>
            </a:r>
            <a:r>
              <a:rPr lang="en-US" sz="2000" dirty="0" smtClean="0">
                <a:latin typeface="Garamond"/>
                <a:cs typeface="Garamond"/>
              </a:rPr>
              <a:t>= 9.72 </a:t>
            </a:r>
            <a:r>
              <a:rPr lang="en-US" sz="2000" dirty="0">
                <a:latin typeface="Garamond"/>
                <a:cs typeface="Garamond"/>
              </a:rPr>
              <a:t>m/s</a:t>
            </a:r>
          </a:p>
          <a:p>
            <a:pPr lvl="1"/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08225" y="3856924"/>
            <a:ext cx="22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Topspin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9125" y="4257034"/>
            <a:ext cx="471154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000" dirty="0" err="1" smtClean="0">
                <a:latin typeface="Garamond"/>
                <a:cs typeface="Garamond"/>
              </a:rPr>
              <a:t>Avg</a:t>
            </a:r>
            <a:r>
              <a:rPr lang="en-US" sz="2000" dirty="0" smtClean="0">
                <a:latin typeface="Garamond"/>
                <a:cs typeface="Garamond"/>
              </a:rPr>
              <a:t> </a:t>
            </a:r>
            <a:r>
              <a:rPr lang="en-US" sz="2000" dirty="0">
                <a:latin typeface="Garamond"/>
                <a:cs typeface="Garamond"/>
              </a:rPr>
              <a:t>Velocity of Upper Arm </a:t>
            </a:r>
            <a:r>
              <a:rPr lang="en-US" sz="2000" dirty="0" smtClean="0">
                <a:latin typeface="Garamond"/>
                <a:cs typeface="Garamond"/>
              </a:rPr>
              <a:t>= </a:t>
            </a:r>
            <a:r>
              <a:rPr lang="en-US" sz="2000" dirty="0" smtClean="0">
                <a:solidFill>
                  <a:srgbClr val="FF4040"/>
                </a:solidFill>
                <a:latin typeface="Garamond"/>
                <a:cs typeface="Garamond"/>
              </a:rPr>
              <a:t>2.64 </a:t>
            </a:r>
            <a:r>
              <a:rPr lang="en-US" sz="2000" dirty="0">
                <a:solidFill>
                  <a:srgbClr val="FF4040"/>
                </a:solidFill>
                <a:latin typeface="Garamond"/>
                <a:cs typeface="Garamond"/>
              </a:rPr>
              <a:t>m/s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Forearm </a:t>
            </a:r>
            <a:r>
              <a:rPr lang="en-US" sz="2000" dirty="0" smtClean="0">
                <a:latin typeface="Garamond"/>
                <a:cs typeface="Garamond"/>
              </a:rPr>
              <a:t>= </a:t>
            </a:r>
            <a:r>
              <a:rPr lang="en-US" sz="2000" dirty="0" smtClean="0">
                <a:solidFill>
                  <a:srgbClr val="FF4040"/>
                </a:solidFill>
                <a:latin typeface="Garamond"/>
                <a:cs typeface="Garamond"/>
              </a:rPr>
              <a:t>4.48 </a:t>
            </a:r>
            <a:r>
              <a:rPr lang="en-US" sz="2000" dirty="0">
                <a:solidFill>
                  <a:srgbClr val="FF4040"/>
                </a:solidFill>
                <a:latin typeface="Garamond"/>
                <a:cs typeface="Garamond"/>
              </a:rPr>
              <a:t>m/s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Wrist</a:t>
            </a:r>
            <a:r>
              <a:rPr lang="en-US" sz="2000" dirty="0" smtClean="0">
                <a:latin typeface="Garamond"/>
                <a:cs typeface="Garamond"/>
              </a:rPr>
              <a:t>/Hand = </a:t>
            </a:r>
            <a:r>
              <a:rPr lang="en-US" sz="2000" dirty="0" smtClean="0">
                <a:solidFill>
                  <a:srgbClr val="FF4040"/>
                </a:solidFill>
                <a:latin typeface="Garamond"/>
                <a:cs typeface="Garamond"/>
              </a:rPr>
              <a:t>5.922 </a:t>
            </a:r>
            <a:r>
              <a:rPr lang="en-US" sz="2000" dirty="0">
                <a:solidFill>
                  <a:srgbClr val="FF4040"/>
                </a:solidFill>
                <a:latin typeface="Garamond"/>
                <a:cs typeface="Garamond"/>
              </a:rPr>
              <a:t>m/s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err="1">
                <a:latin typeface="Garamond"/>
                <a:cs typeface="Garamond"/>
              </a:rPr>
              <a:t>Avg</a:t>
            </a:r>
            <a:r>
              <a:rPr lang="en-US" sz="2000" dirty="0">
                <a:latin typeface="Garamond"/>
                <a:cs typeface="Garamond"/>
              </a:rPr>
              <a:t> Velocity of Racket COM </a:t>
            </a:r>
            <a:r>
              <a:rPr lang="en-US" sz="2000" dirty="0" smtClean="0">
                <a:latin typeface="Garamond"/>
                <a:cs typeface="Garamond"/>
              </a:rPr>
              <a:t>= </a:t>
            </a:r>
            <a:r>
              <a:rPr lang="en-US" sz="2000" dirty="0" smtClean="0">
                <a:solidFill>
                  <a:srgbClr val="FF4040"/>
                </a:solidFill>
                <a:latin typeface="Garamond"/>
                <a:cs typeface="Garamond"/>
              </a:rPr>
              <a:t>11.34 </a:t>
            </a:r>
            <a:r>
              <a:rPr lang="en-US" sz="2000" dirty="0">
                <a:solidFill>
                  <a:srgbClr val="FF4040"/>
                </a:solidFill>
                <a:latin typeface="Garamond"/>
                <a:cs typeface="Garamond"/>
              </a:rPr>
              <a:t>m/s</a:t>
            </a:r>
          </a:p>
          <a:p>
            <a:pPr lvl="1"/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700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8454"/>
            <a:ext cx="9144000" cy="1143000"/>
          </a:xfrm>
        </p:spPr>
        <p:txBody>
          <a:bodyPr/>
          <a:lstStyle/>
          <a:p>
            <a:r>
              <a:rPr lang="en-US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Physics of Upper Body Contd.</a:t>
            </a:r>
            <a:endParaRPr lang="en-US" sz="4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5" y="696966"/>
            <a:ext cx="179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Flat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734" y="696966"/>
            <a:ext cx="22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Topspin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2902" y="6485080"/>
            <a:ext cx="9537701" cy="1346585"/>
          </a:xfrm>
          <a:ln w="28575" cmpd="sng">
            <a:noFill/>
          </a:ln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2000" dirty="0" smtClean="0">
                <a:latin typeface="Garamond"/>
                <a:cs typeface="Garamond"/>
              </a:rPr>
              <a:t>6. Velocity of Upper Body Segments/Racket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457700" y="660400"/>
            <a:ext cx="0" cy="6197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397" y="1046277"/>
            <a:ext cx="44577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Garamond"/>
                <a:cs typeface="Garamond"/>
              </a:rPr>
              <a:t>Kinetic Energy of Each Segment: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Upper Arm: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</a:t>
            </a:r>
            <a:r>
              <a:rPr lang="en-US" sz="2000" dirty="0" smtClean="0">
                <a:latin typeface="Garamond"/>
                <a:cs typeface="Garamond"/>
              </a:rPr>
              <a:t>(v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</a:t>
            </a:r>
            <a:r>
              <a:rPr lang="en-US" sz="2000" dirty="0" smtClean="0">
                <a:latin typeface="Garamond"/>
                <a:cs typeface="Garamond"/>
              </a:rPr>
              <a:t>0.5(</a:t>
            </a:r>
            <a:r>
              <a:rPr lang="en-US" sz="2000" dirty="0">
                <a:latin typeface="Garamond"/>
                <a:cs typeface="Garamond"/>
              </a:rPr>
              <a:t>1.786)(</a:t>
            </a:r>
            <a:r>
              <a:rPr lang="en-US" sz="2000" dirty="0" smtClean="0">
                <a:latin typeface="Garamond"/>
                <a:cs typeface="Garamond"/>
              </a:rPr>
              <a:t>2.61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</a:t>
            </a:r>
            <a:r>
              <a:rPr lang="en-US" sz="2000" dirty="0" smtClean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6.08 </a:t>
            </a:r>
            <a:r>
              <a:rPr lang="en-US" sz="2000" b="1" dirty="0">
                <a:latin typeface="Garamond"/>
                <a:cs typeface="Garamond"/>
              </a:rPr>
              <a:t>J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baseline="30000" dirty="0" smtClean="0">
                <a:latin typeface="Garamond"/>
                <a:cs typeface="Garamond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endParaRPr lang="en-US" sz="2000" baseline="30000" dirty="0" smtClean="0">
              <a:latin typeface="Garamond"/>
              <a:cs typeface="Garamon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Forearm:</a:t>
            </a:r>
            <a:endParaRPr lang="en-US" sz="2000" dirty="0">
              <a:latin typeface="Garamond"/>
              <a:cs typeface="Garamond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0.5(m)(v</a:t>
            </a:r>
            <a:r>
              <a:rPr lang="en-US" sz="2000" baseline="30000" dirty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0.5(</a:t>
            </a:r>
            <a:r>
              <a:rPr lang="en-US" sz="2000" dirty="0" smtClean="0">
                <a:latin typeface="Garamond"/>
                <a:cs typeface="Garamond"/>
              </a:rPr>
              <a:t>1.07)(4.05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	</a:t>
            </a:r>
            <a:r>
              <a:rPr lang="en-US" sz="2000" b="1" dirty="0" smtClean="0">
                <a:latin typeface="Garamond"/>
                <a:cs typeface="Garamond"/>
              </a:rPr>
              <a:t>8.77 </a:t>
            </a:r>
            <a:r>
              <a:rPr lang="en-US" sz="2000" b="1" dirty="0">
                <a:latin typeface="Garamond"/>
                <a:cs typeface="Garamond"/>
              </a:rPr>
              <a:t>J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baseline="30000" dirty="0">
                <a:latin typeface="Garamond"/>
                <a:cs typeface="Garamond"/>
              </a:rPr>
              <a:t> </a:t>
            </a:r>
            <a:endParaRPr lang="en-US" sz="2000" baseline="30000" dirty="0" smtClean="0">
              <a:latin typeface="Garamond"/>
              <a:cs typeface="Garamond"/>
            </a:endParaRPr>
          </a:p>
          <a:p>
            <a:pPr lvl="1"/>
            <a:endParaRPr lang="en-US" sz="2000" baseline="30000" dirty="0">
              <a:latin typeface="Garamond"/>
              <a:cs typeface="Garamon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Wrist/Hand: </a:t>
            </a:r>
            <a:endParaRPr lang="en-US" sz="2000" dirty="0">
              <a:latin typeface="Garamond"/>
              <a:cs typeface="Garamond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0.5(m)(v</a:t>
            </a:r>
            <a:r>
              <a:rPr lang="en-US" sz="2000" baseline="30000" dirty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0.5</a:t>
            </a:r>
            <a:r>
              <a:rPr lang="en-US" sz="2000" dirty="0" smtClean="0">
                <a:latin typeface="Garamond"/>
                <a:cs typeface="Garamond"/>
              </a:rPr>
              <a:t>(0.40)(5.327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	</a:t>
            </a:r>
            <a:r>
              <a:rPr lang="en-US" sz="2000" b="1" dirty="0" smtClean="0">
                <a:latin typeface="Garamond"/>
                <a:cs typeface="Garamond"/>
              </a:rPr>
              <a:t>5.68 J</a:t>
            </a:r>
            <a:endParaRPr lang="en-US" sz="2000" dirty="0" smtClean="0">
              <a:latin typeface="Garamond"/>
              <a:cs typeface="Garamond"/>
            </a:endParaRPr>
          </a:p>
          <a:p>
            <a:pPr lvl="1"/>
            <a:endParaRPr lang="en-US" sz="2000" baseline="30000" dirty="0">
              <a:latin typeface="Garamond"/>
              <a:cs typeface="Garamon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Racket COM: </a:t>
            </a:r>
            <a:endParaRPr lang="en-US" sz="2000" dirty="0">
              <a:latin typeface="Garamond"/>
              <a:cs typeface="Garamond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0.5(m)(v</a:t>
            </a:r>
            <a:r>
              <a:rPr lang="en-US" sz="2000" baseline="30000" dirty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0.5</a:t>
            </a:r>
            <a:r>
              <a:rPr lang="en-US" sz="2000" dirty="0" smtClean="0">
                <a:latin typeface="Garamond"/>
                <a:cs typeface="Garamond"/>
              </a:rPr>
              <a:t>(0.299)(9.72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	</a:t>
            </a:r>
            <a:r>
              <a:rPr lang="en-US" sz="2000" b="1" dirty="0" smtClean="0">
                <a:latin typeface="Garamond"/>
                <a:cs typeface="Garamond"/>
              </a:rPr>
              <a:t>14.12 </a:t>
            </a:r>
            <a:r>
              <a:rPr lang="en-US" sz="2000" b="1" dirty="0">
                <a:latin typeface="Garamond"/>
                <a:cs typeface="Garamond"/>
              </a:rPr>
              <a:t>J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baseline="30000" dirty="0" smtClean="0">
                <a:latin typeface="Garamond"/>
                <a:cs typeface="Garamond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baseline="30000" dirty="0" smtClean="0">
                <a:latin typeface="Garamond"/>
                <a:cs typeface="Garamond"/>
              </a:rPr>
              <a:t>________________________________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Total Energy = 34.65 Joules</a:t>
            </a:r>
            <a:endParaRPr lang="en-US" sz="2000" b="1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399" y="1023353"/>
            <a:ext cx="4457700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Garamond"/>
                <a:cs typeface="Garamond"/>
              </a:rPr>
              <a:t>Kinetic Energy of Each Segment: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Upper Arm: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</a:t>
            </a:r>
            <a:r>
              <a:rPr lang="en-US" sz="2000" dirty="0" smtClean="0">
                <a:latin typeface="Garamond"/>
                <a:cs typeface="Garamond"/>
              </a:rPr>
              <a:t>(v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</a:t>
            </a:r>
            <a:r>
              <a:rPr lang="en-US" sz="2000" dirty="0" smtClean="0">
                <a:latin typeface="Garamond"/>
                <a:cs typeface="Garamond"/>
              </a:rPr>
              <a:t>0.5(</a:t>
            </a:r>
            <a:r>
              <a:rPr lang="en-US" sz="2000" dirty="0">
                <a:latin typeface="Garamond"/>
                <a:cs typeface="Garamond"/>
              </a:rPr>
              <a:t>1.786)(</a:t>
            </a:r>
            <a:r>
              <a:rPr lang="en-US" sz="2000" dirty="0" smtClean="0">
                <a:latin typeface="Garamond"/>
                <a:cs typeface="Garamond"/>
              </a:rPr>
              <a:t>2.64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</a:t>
            </a:r>
            <a:r>
              <a:rPr lang="en-US" sz="2000" dirty="0" smtClean="0">
                <a:latin typeface="Garamond"/>
                <a:cs typeface="Garamond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Garamond"/>
                <a:cs typeface="Garamond"/>
              </a:rPr>
              <a:t>6.22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J</a:t>
            </a:r>
            <a:r>
              <a:rPr lang="en-US" sz="2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000" baseline="30000" dirty="0" smtClean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</a:p>
          <a:p>
            <a:pPr lvl="1"/>
            <a:endParaRPr lang="en-US" sz="2000" baseline="30000" dirty="0" smtClean="0">
              <a:latin typeface="Garamond"/>
              <a:cs typeface="Garamon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Forearm:</a:t>
            </a:r>
            <a:endParaRPr lang="en-US" sz="2000" dirty="0">
              <a:latin typeface="Garamond"/>
              <a:cs typeface="Garamond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0.5(m)(v</a:t>
            </a:r>
            <a:r>
              <a:rPr lang="en-US" sz="2000" baseline="30000" dirty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0.5(</a:t>
            </a:r>
            <a:r>
              <a:rPr lang="en-US" sz="2000" dirty="0" smtClean="0">
                <a:latin typeface="Garamond"/>
                <a:cs typeface="Garamond"/>
              </a:rPr>
              <a:t>1.07)(4.48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	</a:t>
            </a:r>
            <a:r>
              <a:rPr lang="en-US" sz="2000" b="1" dirty="0" smtClean="0">
                <a:solidFill>
                  <a:srgbClr val="FF0000"/>
                </a:solidFill>
                <a:latin typeface="Garamond"/>
                <a:cs typeface="Garamond"/>
              </a:rPr>
              <a:t>10.74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J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baseline="30000" dirty="0">
                <a:latin typeface="Garamond"/>
                <a:cs typeface="Garamond"/>
              </a:rPr>
              <a:t> </a:t>
            </a:r>
            <a:endParaRPr lang="en-US" sz="2000" baseline="30000" dirty="0" smtClean="0">
              <a:latin typeface="Garamond"/>
              <a:cs typeface="Garamond"/>
            </a:endParaRPr>
          </a:p>
          <a:p>
            <a:pPr marL="800100" lvl="1" indent="-342900">
              <a:buFont typeface="Arial"/>
              <a:buChar char="•"/>
            </a:pPr>
            <a:endParaRPr lang="en-US" sz="2000" baseline="30000" dirty="0">
              <a:latin typeface="Garamond"/>
              <a:cs typeface="Garamon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Wrist/Hand: </a:t>
            </a:r>
            <a:endParaRPr lang="en-US" sz="2000" dirty="0">
              <a:latin typeface="Garamond"/>
              <a:cs typeface="Garamond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0.5(m)(v</a:t>
            </a:r>
            <a:r>
              <a:rPr lang="en-US" sz="2000" baseline="30000" dirty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0.5</a:t>
            </a:r>
            <a:r>
              <a:rPr lang="en-US" sz="2000" dirty="0" smtClean="0">
                <a:latin typeface="Garamond"/>
                <a:cs typeface="Garamond"/>
              </a:rPr>
              <a:t>(0.40)(5.922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	</a:t>
            </a:r>
            <a:r>
              <a:rPr lang="en-US" sz="2000" b="1" dirty="0" smtClean="0">
                <a:solidFill>
                  <a:srgbClr val="FF0000"/>
                </a:solidFill>
                <a:latin typeface="Garamond"/>
                <a:cs typeface="Garamond"/>
              </a:rPr>
              <a:t>7.01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J</a:t>
            </a:r>
            <a:r>
              <a:rPr lang="en-US" sz="2000" dirty="0">
                <a:latin typeface="Garamond"/>
                <a:cs typeface="Garamond"/>
              </a:rPr>
              <a:t> </a:t>
            </a:r>
            <a:endParaRPr lang="en-US" sz="2000" dirty="0" smtClean="0">
              <a:latin typeface="Garamond"/>
              <a:cs typeface="Garamond"/>
            </a:endParaRPr>
          </a:p>
          <a:p>
            <a:pPr marL="800100" lvl="1" indent="-342900">
              <a:buFont typeface="Arial"/>
              <a:buChar char="•"/>
            </a:pPr>
            <a:endParaRPr lang="en-US" sz="2000" baseline="30000" dirty="0">
              <a:latin typeface="Garamond"/>
              <a:cs typeface="Garamond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aramond"/>
                <a:cs typeface="Garamond"/>
              </a:rPr>
              <a:t>Racket COM: </a:t>
            </a:r>
            <a:endParaRPr lang="en-US" sz="2000" dirty="0">
              <a:latin typeface="Garamond"/>
              <a:cs typeface="Garamond"/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latin typeface="Garamond"/>
                <a:cs typeface="Garamond"/>
              </a:rPr>
              <a:t>0.5(m)(v</a:t>
            </a:r>
            <a:r>
              <a:rPr lang="en-US" sz="2000" baseline="30000" dirty="0">
                <a:latin typeface="Garamond"/>
                <a:cs typeface="Garamond"/>
              </a:rPr>
              <a:t>2</a:t>
            </a:r>
            <a:r>
              <a:rPr lang="en-US" sz="2000" dirty="0">
                <a:latin typeface="Garamond"/>
                <a:cs typeface="Garamond"/>
              </a:rPr>
              <a:t>) = 0.5</a:t>
            </a:r>
            <a:r>
              <a:rPr lang="en-US" sz="2000" dirty="0" smtClean="0">
                <a:latin typeface="Garamond"/>
                <a:cs typeface="Garamond"/>
              </a:rPr>
              <a:t>(0.299)(11.34</a:t>
            </a:r>
            <a:r>
              <a:rPr lang="en-US" sz="2000" baseline="30000" dirty="0" smtClean="0">
                <a:latin typeface="Garamond"/>
                <a:cs typeface="Garamond"/>
              </a:rPr>
              <a:t>2</a:t>
            </a:r>
            <a:r>
              <a:rPr lang="en-US" sz="2000" dirty="0" smtClean="0">
                <a:latin typeface="Garamond"/>
                <a:cs typeface="Garamond"/>
              </a:rPr>
              <a:t>) </a:t>
            </a:r>
            <a:r>
              <a:rPr lang="en-US" sz="2000" dirty="0">
                <a:latin typeface="Garamond"/>
                <a:cs typeface="Garamond"/>
              </a:rPr>
              <a:t>= 	</a:t>
            </a:r>
            <a:r>
              <a:rPr lang="en-US" sz="2000" b="1" dirty="0" smtClean="0">
                <a:solidFill>
                  <a:srgbClr val="FF0000"/>
                </a:solidFill>
                <a:latin typeface="Garamond"/>
                <a:cs typeface="Garamond"/>
              </a:rPr>
              <a:t>19.23 </a:t>
            </a:r>
            <a:r>
              <a:rPr lang="en-US" sz="2000" b="1" dirty="0">
                <a:solidFill>
                  <a:srgbClr val="FF0000"/>
                </a:solidFill>
                <a:latin typeface="Garamond"/>
                <a:cs typeface="Garamond"/>
              </a:rPr>
              <a:t>J</a:t>
            </a:r>
            <a:r>
              <a:rPr lang="en-US" sz="2000" dirty="0">
                <a:latin typeface="Garamond"/>
                <a:cs typeface="Garamond"/>
              </a:rPr>
              <a:t> </a:t>
            </a:r>
            <a:r>
              <a:rPr lang="en-US" sz="2000" baseline="30000" dirty="0">
                <a:latin typeface="Garamond"/>
                <a:cs typeface="Garamond"/>
              </a:rPr>
              <a:t> </a:t>
            </a:r>
            <a:r>
              <a:rPr lang="en-US" sz="2000" baseline="30000" dirty="0" smtClean="0">
                <a:latin typeface="Garamond"/>
                <a:cs typeface="Garamond"/>
              </a:rPr>
              <a:t>              </a:t>
            </a:r>
          </a:p>
          <a:p>
            <a:pPr lvl="1">
              <a:spcAft>
                <a:spcPts val="600"/>
              </a:spcAft>
            </a:pPr>
            <a:r>
              <a:rPr lang="en-US" sz="2000" baseline="30000" dirty="0" smtClean="0">
                <a:latin typeface="Garamond"/>
                <a:cs typeface="Garamond"/>
              </a:rPr>
              <a:t>________________________________</a:t>
            </a:r>
            <a:endParaRPr lang="en-US" sz="2000" baseline="30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Total </a:t>
            </a:r>
            <a:r>
              <a:rPr lang="en-US" sz="2000" b="1" dirty="0">
                <a:latin typeface="Garamond"/>
                <a:cs typeface="Garamond"/>
              </a:rPr>
              <a:t>Energy = 43.2 Joules</a:t>
            </a:r>
          </a:p>
          <a:p>
            <a:pPr marL="800100" lvl="1" indent="-342900">
              <a:buFont typeface="Arial"/>
              <a:buChar char="•"/>
            </a:pPr>
            <a:endParaRPr lang="en-US" sz="2000" baseline="30000" dirty="0">
              <a:latin typeface="Garamond"/>
              <a:cs typeface="Garamond"/>
            </a:endParaRPr>
          </a:p>
          <a:p>
            <a:pPr lvl="1"/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402" y="56557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+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468" y="565733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+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4397" y="6480574"/>
            <a:ext cx="193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aramond"/>
                <a:cs typeface="Garamond"/>
              </a:rPr>
              <a:t>Plagenhoef</a:t>
            </a:r>
            <a:r>
              <a:rPr lang="en-US" dirty="0">
                <a:latin typeface="Garamond"/>
                <a:cs typeface="Garamond"/>
              </a:rPr>
              <a:t>, </a:t>
            </a:r>
            <a:r>
              <a:rPr lang="en-US" dirty="0" smtClean="0">
                <a:latin typeface="Garamond"/>
                <a:cs typeface="Garamond"/>
              </a:rPr>
              <a:t>S, 1983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9124"/>
            <a:ext cx="9144000" cy="1143000"/>
          </a:xfrm>
        </p:spPr>
        <p:txBody>
          <a:bodyPr/>
          <a:lstStyle/>
          <a:p>
            <a:r>
              <a:rPr lang="en-US" sz="6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Stroke Efficiency</a:t>
            </a:r>
            <a:endParaRPr lang="en-US" sz="6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2902" y="6485080"/>
            <a:ext cx="9537701" cy="1346585"/>
          </a:xfrm>
          <a:ln w="28575" cmpd="sng">
            <a:noFill/>
          </a:ln>
        </p:spPr>
        <p:txBody>
          <a:bodyPr>
            <a:normAutofit/>
          </a:bodyPr>
          <a:lstStyle/>
          <a:p>
            <a:pPr marL="349250" lvl="1" indent="0">
              <a:buNone/>
            </a:pPr>
            <a:r>
              <a:rPr lang="en-US" sz="2000" dirty="0">
                <a:latin typeface="Garamond"/>
                <a:cs typeface="Garamond"/>
              </a:rPr>
              <a:t>7</a:t>
            </a:r>
            <a:r>
              <a:rPr lang="en-US" sz="2000" dirty="0" smtClean="0">
                <a:latin typeface="Garamond"/>
                <a:cs typeface="Garamond"/>
              </a:rPr>
              <a:t>. Efficiency of Stroke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23820"/>
              </p:ext>
            </p:extLst>
          </p:nvPr>
        </p:nvGraphicFramePr>
        <p:xfrm>
          <a:off x="76199" y="977906"/>
          <a:ext cx="9067801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9248"/>
                <a:gridCol w="1826699"/>
                <a:gridCol w="45318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Energy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% Energetic</a:t>
                      </a:r>
                      <a:r>
                        <a:rPr lang="en-US" sz="1800" baseline="0" dirty="0" smtClean="0">
                          <a:latin typeface="Garamond"/>
                          <a:cs typeface="Garamond"/>
                        </a:rPr>
                        <a:t> Contribution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Garamond"/>
                          <a:cs typeface="Garamond"/>
                        </a:rPr>
                        <a:t>FLAT FOREHAND</a:t>
                      </a:r>
                      <a:endParaRPr lang="en-US" sz="1800" b="1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34.65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N/A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Upper Arm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6.08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Garamond"/>
                          <a:cs typeface="Garamond"/>
                        </a:rPr>
                        <a:t>17.55 %</a:t>
                      </a: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Forearm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8.77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25.31 %</a:t>
                      </a:r>
                      <a:endParaRPr lang="en-US" sz="18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Wrist/Hand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5.68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16.39 %</a:t>
                      </a:r>
                      <a:endParaRPr lang="en-US" sz="18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Racket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14.12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40.75 %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01114"/>
              </p:ext>
            </p:extLst>
          </p:nvPr>
        </p:nvGraphicFramePr>
        <p:xfrm>
          <a:off x="76199" y="3812160"/>
          <a:ext cx="9067801" cy="2225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9248"/>
                <a:gridCol w="1826699"/>
                <a:gridCol w="453185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Energy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% Energetic</a:t>
                      </a:r>
                      <a:r>
                        <a:rPr lang="en-US" sz="1800" baseline="0" dirty="0" smtClean="0">
                          <a:latin typeface="Garamond"/>
                          <a:cs typeface="Garamond"/>
                        </a:rPr>
                        <a:t> Contribution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Garamond"/>
                          <a:cs typeface="Garamond"/>
                        </a:rPr>
                        <a:t>TOPSPIN FOREHAND</a:t>
                      </a:r>
                      <a:endParaRPr lang="en-US" sz="1800" b="1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43.20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N/A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Upper Arm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6.22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14.40 %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Forearm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10.74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24.86 %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Wrist/Hand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7.01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16.23 %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      Racket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aramond"/>
                          <a:cs typeface="Garamond"/>
                        </a:rPr>
                        <a:t>19.23 J</a:t>
                      </a:r>
                      <a:endParaRPr lang="en-US" sz="18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44.51 %</a:t>
                      </a:r>
                      <a:endParaRPr lang="en-US" sz="18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199" y="3125150"/>
            <a:ext cx="8907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Efficiency of Stroke = (</a:t>
            </a:r>
            <a:r>
              <a:rPr lang="en-US" b="1" dirty="0" smtClean="0">
                <a:latin typeface="Garamond"/>
                <a:cs typeface="Garamond"/>
              </a:rPr>
              <a:t>Ball Energy) / (System Energy) = (10.48 J) / (34.65) = </a:t>
            </a:r>
            <a:r>
              <a:rPr lang="en-US" sz="2800" b="1" dirty="0" smtClean="0">
                <a:solidFill>
                  <a:srgbClr val="FF4040"/>
                </a:solidFill>
                <a:latin typeface="Garamond"/>
                <a:cs typeface="Garamond"/>
              </a:rPr>
              <a:t>30.27%</a:t>
            </a:r>
            <a:endParaRPr lang="en-US" b="1" dirty="0">
              <a:solidFill>
                <a:srgbClr val="FF4040"/>
              </a:solidFill>
              <a:latin typeface="Garamond"/>
              <a:cs typeface="Garamond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3640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6003341"/>
            <a:ext cx="8907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Garamond"/>
                <a:cs typeface="Garamond"/>
              </a:rPr>
              <a:t>Efficiency of Stroke = (</a:t>
            </a:r>
            <a:r>
              <a:rPr lang="en-US" b="1" dirty="0" smtClean="0">
                <a:latin typeface="Garamond"/>
                <a:cs typeface="Garamond"/>
              </a:rPr>
              <a:t>Ball Energy) / (System Energy) = (12.54 J) / (43.20) = </a:t>
            </a:r>
            <a:r>
              <a:rPr lang="en-US" sz="2800" b="1" dirty="0" smtClean="0">
                <a:latin typeface="Garamond"/>
                <a:cs typeface="Garamond"/>
              </a:rPr>
              <a:t>29.03%</a:t>
            </a:r>
            <a:endParaRPr lang="en-US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618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22"/>
            <a:ext cx="9144000" cy="1143000"/>
          </a:xfrm>
        </p:spPr>
        <p:txBody>
          <a:bodyPr/>
          <a:lstStyle/>
          <a:p>
            <a:r>
              <a:rPr lang="en-US" sz="7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Questions</a:t>
            </a:r>
            <a:endParaRPr lang="en-US" sz="7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045"/>
            <a:ext cx="9144000" cy="581994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Which of the two forehand strokes (flat vs. topspin) requires a larger energy expenditure?</a:t>
            </a:r>
          </a:p>
          <a:p>
            <a:pPr marL="1076325" lvl="2" indent="-457200" algn="just"/>
            <a:r>
              <a:rPr lang="en-US" dirty="0" smtClean="0">
                <a:latin typeface="Garamond"/>
                <a:cs typeface="Garamond"/>
              </a:rPr>
              <a:t>Topspin Forehand (43.2 J vs. 34.65 J for Flat Forehand)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How much does each segment of the swinging arm contribute to producing ball kinetic energy in the ball?</a:t>
            </a:r>
          </a:p>
          <a:p>
            <a:pPr marL="1076325" lvl="2" indent="-457200" algn="just"/>
            <a:r>
              <a:rPr lang="en-US" dirty="0" smtClean="0">
                <a:latin typeface="Garamond"/>
                <a:cs typeface="Garamond"/>
              </a:rPr>
              <a:t>Racket contributes the most, then forearm</a:t>
            </a:r>
          </a:p>
          <a:p>
            <a:pPr marL="1076325" lvl="2" indent="-457200" algn="just"/>
            <a:r>
              <a:rPr lang="en-US" dirty="0" smtClean="0">
                <a:latin typeface="Garamond"/>
                <a:cs typeface="Garamond"/>
              </a:rPr>
              <a:t>Wrist more than upper arm in topspin, less in flat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Is there a difference in Racket/Ball Contact Time between the two strokes?</a:t>
            </a:r>
          </a:p>
          <a:p>
            <a:pPr marL="1076325" lvl="2" indent="-457200" algn="just"/>
            <a:r>
              <a:rPr lang="en-US" dirty="0" smtClean="0">
                <a:latin typeface="Garamond"/>
                <a:cs typeface="Garamond"/>
              </a:rPr>
              <a:t>Longer racket-ball </a:t>
            </a:r>
            <a:r>
              <a:rPr lang="en-US" dirty="0">
                <a:latin typeface="Garamond"/>
                <a:cs typeface="Garamond"/>
              </a:rPr>
              <a:t>t</a:t>
            </a:r>
            <a:r>
              <a:rPr lang="en-US" dirty="0" smtClean="0">
                <a:latin typeface="Garamond"/>
                <a:cs typeface="Garamond"/>
              </a:rPr>
              <a:t>ime and longer </a:t>
            </a:r>
            <a:r>
              <a:rPr lang="en-US" dirty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econd </a:t>
            </a:r>
            <a:r>
              <a:rPr lang="en-US" dirty="0">
                <a:latin typeface="Garamond"/>
                <a:cs typeface="Garamond"/>
              </a:rPr>
              <a:t>p</a:t>
            </a:r>
            <a:r>
              <a:rPr lang="en-US" dirty="0" smtClean="0">
                <a:latin typeface="Garamond"/>
                <a:cs typeface="Garamond"/>
              </a:rPr>
              <a:t>hase time for flat forehand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Which shot is more energetically efficient?</a:t>
            </a:r>
          </a:p>
          <a:p>
            <a:pPr lvl="2" algn="just"/>
            <a:r>
              <a:rPr lang="en-US" dirty="0" smtClean="0">
                <a:latin typeface="Garamond"/>
                <a:cs typeface="Garamond"/>
              </a:rPr>
              <a:t>  Flat forehand (30.27% vs. 29.03% for Topspin Forehand) – not a very large  	difference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695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74"/>
            <a:ext cx="9144000" cy="1143000"/>
          </a:xfrm>
        </p:spPr>
        <p:txBody>
          <a:bodyPr/>
          <a:lstStyle/>
          <a:p>
            <a:r>
              <a:rPr lang="en-US" sz="80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Future Directions</a:t>
            </a:r>
            <a:endParaRPr lang="en-US" sz="80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6509"/>
            <a:ext cx="9144000" cy="581994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I would like the repeat the analysis multiple times to have statistical confidence in the data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Different body positions and its effect </a:t>
            </a:r>
            <a:r>
              <a:rPr lang="en-US" dirty="0">
                <a:latin typeface="Garamond"/>
                <a:cs typeface="Garamond"/>
              </a:rPr>
              <a:t>on the </a:t>
            </a:r>
            <a:r>
              <a:rPr lang="en-US" dirty="0" smtClean="0">
                <a:latin typeface="Garamond"/>
                <a:cs typeface="Garamond"/>
              </a:rPr>
              <a:t>stroke and biomechanics (</a:t>
            </a:r>
            <a:r>
              <a:rPr lang="en-US" dirty="0">
                <a:latin typeface="Garamond"/>
                <a:cs typeface="Garamond"/>
              </a:rPr>
              <a:t>I looked a </a:t>
            </a:r>
            <a:r>
              <a:rPr lang="en-US" dirty="0" smtClean="0">
                <a:latin typeface="Garamond"/>
                <a:cs typeface="Garamond"/>
              </a:rPr>
              <a:t>square stance)</a:t>
            </a:r>
            <a:r>
              <a:rPr lang="en-US" dirty="0">
                <a:latin typeface="Garamond"/>
                <a:cs typeface="Garamond"/>
              </a:rPr>
              <a:t>.</a:t>
            </a:r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dirty="0">
                <a:latin typeface="Garamond"/>
                <a:cs typeface="Garamond"/>
              </a:rPr>
              <a:t>Look at </a:t>
            </a:r>
            <a:r>
              <a:rPr lang="en-US" dirty="0" smtClean="0">
                <a:latin typeface="Garamond"/>
                <a:cs typeface="Garamond"/>
              </a:rPr>
              <a:t>open stance </a:t>
            </a:r>
            <a:r>
              <a:rPr lang="en-US" dirty="0">
                <a:latin typeface="Garamond"/>
                <a:cs typeface="Garamond"/>
              </a:rPr>
              <a:t>and </a:t>
            </a:r>
            <a:r>
              <a:rPr lang="en-US" dirty="0" smtClean="0">
                <a:latin typeface="Garamond"/>
                <a:cs typeface="Garamond"/>
              </a:rPr>
              <a:t>inside </a:t>
            </a:r>
            <a:r>
              <a:rPr lang="en-US" dirty="0">
                <a:latin typeface="Garamond"/>
                <a:cs typeface="Garamond"/>
              </a:rPr>
              <a:t>out or </a:t>
            </a:r>
            <a:r>
              <a:rPr lang="en-US" dirty="0" smtClean="0">
                <a:latin typeface="Garamond"/>
                <a:cs typeface="Garamond"/>
              </a:rPr>
              <a:t>inside in stance.</a:t>
            </a:r>
            <a:endParaRPr lang="en-US" dirty="0">
              <a:latin typeface="Garamond"/>
              <a:cs typeface="Garamond"/>
            </a:endParaRPr>
          </a:p>
          <a:p>
            <a:pPr lvl="1" algn="just"/>
            <a:r>
              <a:rPr lang="en-US" dirty="0" smtClean="0">
                <a:latin typeface="Garamond"/>
                <a:cs typeface="Garamond"/>
              </a:rPr>
              <a:t>In open </a:t>
            </a:r>
            <a:r>
              <a:rPr lang="en-US" dirty="0">
                <a:latin typeface="Garamond"/>
                <a:cs typeface="Garamond"/>
              </a:rPr>
              <a:t>stance, you feel more energy expenditure in upper body and less contribution from lower body, so see if that is </a:t>
            </a:r>
            <a:r>
              <a:rPr lang="en-US" dirty="0" smtClean="0">
                <a:latin typeface="Garamond"/>
                <a:cs typeface="Garamond"/>
              </a:rPr>
              <a:t>true</a:t>
            </a:r>
            <a:endParaRPr lang="en-US" dirty="0">
              <a:latin typeface="Garamond"/>
              <a:cs typeface="Garamond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See the effects of jumping on both a topspin and flat forehand?</a:t>
            </a:r>
          </a:p>
          <a:p>
            <a:pPr lvl="1" algn="just"/>
            <a:r>
              <a:rPr lang="en-US" dirty="0" smtClean="0">
                <a:latin typeface="Garamond"/>
                <a:cs typeface="Garamond"/>
              </a:rPr>
              <a:t>Would expect there to be more of a lower body contribution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latin typeface="Garamond"/>
                <a:cs typeface="Garamond"/>
              </a:rPr>
              <a:t>Analyze these components in different stokes (previous project looked at slice).</a:t>
            </a:r>
          </a:p>
          <a:p>
            <a:pPr marL="793750" lvl="1" indent="-457200" algn="just"/>
            <a:r>
              <a:rPr lang="en-US" dirty="0">
                <a:latin typeface="Garamond"/>
                <a:cs typeface="Garamond"/>
              </a:rPr>
              <a:t>W</a:t>
            </a:r>
            <a:r>
              <a:rPr lang="en-US" dirty="0" smtClean="0">
                <a:latin typeface="Garamond"/>
                <a:cs typeface="Garamond"/>
              </a:rPr>
              <a:t>ould like to see this analysis for a volley or for a lob so see how the biomechanics change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02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22"/>
            <a:ext cx="9144000" cy="1143000"/>
          </a:xfrm>
        </p:spPr>
        <p:txBody>
          <a:bodyPr/>
          <a:lstStyle/>
          <a:p>
            <a:r>
              <a:rPr lang="en-US" sz="7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References</a:t>
            </a:r>
            <a:endParaRPr lang="en-US" sz="7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045"/>
            <a:ext cx="9144000" cy="5819945"/>
          </a:xfrm>
        </p:spPr>
        <p:txBody>
          <a:bodyPr>
            <a:noAutofit/>
          </a:bodyPr>
          <a:lstStyle/>
          <a:p>
            <a:pPr marL="1778" indent="-457200">
              <a:buNone/>
            </a:pPr>
            <a:r>
              <a:rPr lang="en-US" sz="2200" dirty="0">
                <a:latin typeface="Garamond"/>
                <a:cs typeface="Garamond"/>
              </a:rPr>
              <a:t>Bahamonde, R. E., and D. Knudson. "Kinetics of the upper extremity in the open </a:t>
            </a:r>
            <a:r>
              <a:rPr lang="en-US" sz="2200" dirty="0" smtClean="0">
                <a:latin typeface="Garamond"/>
                <a:cs typeface="Garamond"/>
              </a:rPr>
              <a:t>	and </a:t>
            </a:r>
            <a:r>
              <a:rPr lang="en-US" sz="2200" dirty="0">
                <a:latin typeface="Garamond"/>
                <a:cs typeface="Garamond"/>
              </a:rPr>
              <a:t>square stance tennis forehand." Journal of Science and Medicine in </a:t>
            </a:r>
            <a:r>
              <a:rPr lang="en-US" sz="2200" dirty="0" smtClean="0">
                <a:latin typeface="Garamond"/>
                <a:cs typeface="Garamond"/>
              </a:rPr>
              <a:t>	Sport </a:t>
            </a:r>
            <a:r>
              <a:rPr lang="en-US" sz="2200" dirty="0">
                <a:latin typeface="Garamond"/>
                <a:cs typeface="Garamond"/>
              </a:rPr>
              <a:t>6.1 (2003): 88-101.</a:t>
            </a:r>
          </a:p>
          <a:p>
            <a:pPr marL="1778" indent="-457200">
              <a:buNone/>
            </a:pPr>
            <a:r>
              <a:rPr lang="en-US" sz="2200" dirty="0">
                <a:latin typeface="Garamond"/>
                <a:cs typeface="Garamond"/>
              </a:rPr>
              <a:t>Elliott, Bruce, Tony Marsh, and Peter </a:t>
            </a:r>
            <a:r>
              <a:rPr lang="en-US" sz="2200" dirty="0" err="1">
                <a:latin typeface="Garamond"/>
                <a:cs typeface="Garamond"/>
              </a:rPr>
              <a:t>Overheu</a:t>
            </a:r>
            <a:r>
              <a:rPr lang="en-US" sz="2200" dirty="0">
                <a:latin typeface="Garamond"/>
                <a:cs typeface="Garamond"/>
              </a:rPr>
              <a:t>. "A biomechanical comparison of </a:t>
            </a:r>
            <a:r>
              <a:rPr lang="en-US" sz="2200" dirty="0" smtClean="0">
                <a:latin typeface="Garamond"/>
                <a:cs typeface="Garamond"/>
              </a:rPr>
              <a:t>	the </a:t>
            </a:r>
            <a:r>
              <a:rPr lang="en-US" sz="2200" dirty="0" err="1">
                <a:latin typeface="Garamond"/>
                <a:cs typeface="Garamond"/>
              </a:rPr>
              <a:t>multisegment</a:t>
            </a:r>
            <a:r>
              <a:rPr lang="en-US" sz="2200" dirty="0">
                <a:latin typeface="Garamond"/>
                <a:cs typeface="Garamond"/>
              </a:rPr>
              <a:t> and single unit topspin forehand drives in tennis." </a:t>
            </a:r>
            <a:r>
              <a:rPr lang="en-US" sz="2200" dirty="0" smtClean="0">
                <a:latin typeface="Garamond"/>
                <a:cs typeface="Garamond"/>
              </a:rPr>
              <a:t>	International </a:t>
            </a:r>
            <a:r>
              <a:rPr lang="en-US" sz="2200" dirty="0">
                <a:latin typeface="Garamond"/>
                <a:cs typeface="Garamond"/>
              </a:rPr>
              <a:t>Journal of Sport Biomechanics 5.3 (1989): 350-364.</a:t>
            </a:r>
          </a:p>
          <a:p>
            <a:pPr marL="1778" indent="-457200">
              <a:buNone/>
            </a:pPr>
            <a:r>
              <a:rPr lang="en-US" sz="2200" dirty="0">
                <a:latin typeface="Garamond"/>
                <a:cs typeface="Garamond"/>
              </a:rPr>
              <a:t>Elliott, </a:t>
            </a:r>
            <a:r>
              <a:rPr lang="en-US" sz="2200" dirty="0" smtClean="0">
                <a:latin typeface="Garamond"/>
                <a:cs typeface="Garamond"/>
              </a:rPr>
              <a:t>Bruce. </a:t>
            </a:r>
            <a:r>
              <a:rPr lang="en-US" sz="2200" dirty="0">
                <a:latin typeface="Garamond"/>
                <a:cs typeface="Garamond"/>
              </a:rPr>
              <a:t>"Biomechanics and tennis." British Journal of Sports Medicine 40.5 </a:t>
            </a:r>
            <a:r>
              <a:rPr lang="en-US" sz="2200" dirty="0" smtClean="0">
                <a:latin typeface="Garamond"/>
                <a:cs typeface="Garamond"/>
              </a:rPr>
              <a:t>	(</a:t>
            </a:r>
            <a:r>
              <a:rPr lang="en-US" sz="2200" dirty="0">
                <a:latin typeface="Garamond"/>
                <a:cs typeface="Garamond"/>
              </a:rPr>
              <a:t>2006): 392-396.</a:t>
            </a:r>
          </a:p>
          <a:p>
            <a:pPr marL="1778" indent="-457200">
              <a:buNone/>
            </a:pPr>
            <a:r>
              <a:rPr lang="en-US" sz="2200" dirty="0">
                <a:latin typeface="Garamond"/>
                <a:cs typeface="Garamond"/>
              </a:rPr>
              <a:t>Knudson, Duane, and Rafael Bahamonde. "Effect of endpoint conditions on </a:t>
            </a:r>
            <a:r>
              <a:rPr lang="en-US" sz="2200" dirty="0" smtClean="0">
                <a:latin typeface="Garamond"/>
                <a:cs typeface="Garamond"/>
              </a:rPr>
              <a:t>	position </a:t>
            </a:r>
            <a:r>
              <a:rPr lang="en-US" sz="2200" dirty="0">
                <a:latin typeface="Garamond"/>
                <a:cs typeface="Garamond"/>
              </a:rPr>
              <a:t>and velocity near impact in tennis." Journal of Sports Sciences </a:t>
            </a:r>
            <a:r>
              <a:rPr lang="en-US" sz="2200" dirty="0" smtClean="0">
                <a:latin typeface="Garamond"/>
                <a:cs typeface="Garamond"/>
              </a:rPr>
              <a:t>	19.11 </a:t>
            </a:r>
            <a:r>
              <a:rPr lang="en-US" sz="2200" dirty="0">
                <a:latin typeface="Garamond"/>
                <a:cs typeface="Garamond"/>
              </a:rPr>
              <a:t>(2001): 839-844.</a:t>
            </a:r>
          </a:p>
          <a:p>
            <a:pPr marL="1778" indent="-457200">
              <a:buNone/>
            </a:pPr>
            <a:r>
              <a:rPr lang="en-US" sz="2200" dirty="0" err="1">
                <a:latin typeface="Garamond"/>
                <a:cs typeface="Garamond"/>
              </a:rPr>
              <a:t>Plagenhoef</a:t>
            </a:r>
            <a:r>
              <a:rPr lang="en-US" sz="2200" dirty="0">
                <a:latin typeface="Garamond"/>
                <a:cs typeface="Garamond"/>
              </a:rPr>
              <a:t>, S., Evans, F.G. and </a:t>
            </a:r>
            <a:r>
              <a:rPr lang="en-US" sz="2200" dirty="0" err="1">
                <a:latin typeface="Garamond"/>
                <a:cs typeface="Garamond"/>
              </a:rPr>
              <a:t>Abdelnour</a:t>
            </a:r>
            <a:r>
              <a:rPr lang="en-US" sz="2200" dirty="0">
                <a:latin typeface="Garamond"/>
                <a:cs typeface="Garamond"/>
              </a:rPr>
              <a:t>, T. (1983) Anatomical data for </a:t>
            </a:r>
            <a:r>
              <a:rPr lang="en-US" sz="2200" dirty="0" smtClean="0">
                <a:latin typeface="Garamond"/>
                <a:cs typeface="Garamond"/>
              </a:rPr>
              <a:t>	analyzing </a:t>
            </a:r>
            <a:r>
              <a:rPr lang="en-US" sz="2200" dirty="0">
                <a:latin typeface="Garamond"/>
                <a:cs typeface="Garamond"/>
              </a:rPr>
              <a:t>human motion. Research Quarterly for Exercise and Sport 54, </a:t>
            </a:r>
            <a:r>
              <a:rPr lang="en-US" sz="2200" dirty="0" smtClean="0">
                <a:latin typeface="Garamond"/>
                <a:cs typeface="Garamond"/>
              </a:rPr>
              <a:t>	169</a:t>
            </a:r>
            <a:r>
              <a:rPr lang="en-US" sz="2200" dirty="0">
                <a:latin typeface="Garamond"/>
                <a:cs typeface="Garamond"/>
              </a:rPr>
              <a:t>-178.</a:t>
            </a:r>
          </a:p>
          <a:p>
            <a:pPr marL="1778" indent="-457200">
              <a:buNone/>
            </a:pPr>
            <a:r>
              <a:rPr lang="en-US" sz="2200" dirty="0">
                <a:latin typeface="Garamond"/>
                <a:cs typeface="Garamond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98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112"/>
            <a:ext cx="8229600" cy="1143000"/>
          </a:xfrm>
        </p:spPr>
        <p:txBody>
          <a:bodyPr/>
          <a:lstStyle/>
          <a:p>
            <a:r>
              <a:rPr lang="en-US" sz="6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Introduction</a:t>
            </a:r>
            <a:endParaRPr lang="en-US" sz="6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121831"/>
            <a:ext cx="9144000" cy="434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aramond"/>
                <a:cs typeface="Garamond"/>
              </a:rPr>
              <a:t>The Forehand and Backhand comprise the essential “ground strokes” essential for success during a rally</a:t>
            </a:r>
          </a:p>
          <a:p>
            <a:r>
              <a:rPr lang="en-US" sz="2800" dirty="0" smtClean="0">
                <a:latin typeface="Garamond"/>
                <a:cs typeface="Garamond"/>
              </a:rPr>
              <a:t>Generally the first learned stroke</a:t>
            </a:r>
          </a:p>
          <a:p>
            <a:r>
              <a:rPr lang="en-US" sz="2800" dirty="0" smtClean="0">
                <a:latin typeface="Garamond"/>
                <a:cs typeface="Garamond"/>
              </a:rPr>
              <a:t>Grips – Western </a:t>
            </a:r>
            <a:r>
              <a:rPr lang="en-US" sz="2800" dirty="0" smtClean="0"/>
              <a:t>→ </a:t>
            </a:r>
            <a:r>
              <a:rPr lang="en-US" sz="2800" dirty="0" smtClean="0">
                <a:latin typeface="Garamond"/>
                <a:cs typeface="Garamond"/>
              </a:rPr>
              <a:t>Semi-Western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/>
              <a:t>→</a:t>
            </a:r>
            <a:r>
              <a:rPr lang="en-US" sz="2800" dirty="0" smtClean="0">
                <a:latin typeface="Garamond"/>
                <a:cs typeface="Garamond"/>
              </a:rPr>
              <a:t> Eastern</a:t>
            </a:r>
          </a:p>
          <a:p>
            <a:pPr lvl="1"/>
            <a:r>
              <a:rPr lang="en-US" sz="2600" dirty="0" smtClean="0">
                <a:latin typeface="Garamond"/>
                <a:cs typeface="Garamond"/>
              </a:rPr>
              <a:t>Dependent on Player Preferences, same grip for both strokes</a:t>
            </a:r>
          </a:p>
          <a:p>
            <a:endParaRPr lang="en-US" sz="2800" dirty="0">
              <a:latin typeface="Garamond"/>
              <a:cs typeface="Garam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96" y="4206349"/>
            <a:ext cx="3273915" cy="2420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1616" y="662938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www.optimumtennis.net</a:t>
            </a:r>
            <a:r>
              <a:rPr lang="en-US" sz="600" dirty="0"/>
              <a:t>/inside-out-forehand-</a:t>
            </a:r>
            <a:r>
              <a:rPr lang="en-US" sz="600" dirty="0" err="1"/>
              <a:t>shot.htm</a:t>
            </a:r>
            <a:endParaRPr lang="en-US" sz="600" dirty="0"/>
          </a:p>
        </p:txBody>
      </p:sp>
      <p:pic>
        <p:nvPicPr>
          <p:cNvPr id="13" name="Picture 12" descr="Screen shot 2014-04-21 at 2.3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57" y="4206349"/>
            <a:ext cx="5406043" cy="2390041"/>
          </a:xfrm>
          <a:prstGeom prst="rect">
            <a:avLst/>
          </a:prstGeom>
          <a:ln>
            <a:solidFill>
              <a:srgbClr val="A3B2C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114800" y="659639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/>
              <a:t>http://</a:t>
            </a:r>
            <a:r>
              <a:rPr lang="en-US" sz="600" dirty="0" err="1"/>
              <a:t>kids.britannica.com</a:t>
            </a:r>
            <a:r>
              <a:rPr lang="en-US" sz="600" dirty="0"/>
              <a:t>/</a:t>
            </a:r>
            <a:r>
              <a:rPr lang="en-US" sz="600" dirty="0" err="1"/>
              <a:t>comptons</a:t>
            </a:r>
            <a:r>
              <a:rPr lang="en-US" sz="600" dirty="0"/>
              <a:t>/art-54080/Both-the-forehand-and-backhand-strokes-are-hit-in-smooth</a:t>
            </a:r>
          </a:p>
        </p:txBody>
      </p:sp>
    </p:spTree>
    <p:extLst>
      <p:ext uri="{BB962C8B-B14F-4D97-AF65-F5344CB8AC3E}">
        <p14:creationId xmlns:p14="http://schemas.microsoft.com/office/powerpoint/2010/main" val="22891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0577"/>
            <a:ext cx="8229600" cy="1143000"/>
          </a:xfrm>
        </p:spPr>
        <p:txBody>
          <a:bodyPr/>
          <a:lstStyle/>
          <a:p>
            <a:r>
              <a:rPr lang="en-US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Phases of Forehand Stroke</a:t>
            </a:r>
            <a:endParaRPr lang="en-US" sz="54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4" y="1021560"/>
            <a:ext cx="9144000" cy="4525963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u="sng" dirty="0" smtClean="0">
                <a:latin typeface="Garamond"/>
                <a:cs typeface="Garamond"/>
              </a:rPr>
              <a:t>1. Preparation/Loading</a:t>
            </a:r>
          </a:p>
          <a:p>
            <a:r>
              <a:rPr lang="en-US" sz="2200" dirty="0" smtClean="0">
                <a:latin typeface="Garamond"/>
                <a:cs typeface="Garamond"/>
              </a:rPr>
              <a:t>Stepping - For a right hander this means that the left foot is positioned horizontally with the toe and ball ideally forming a line parallel to the baseline</a:t>
            </a:r>
          </a:p>
          <a:p>
            <a:r>
              <a:rPr lang="en-US" sz="2200" dirty="0" err="1" smtClean="0">
                <a:latin typeface="Garamond"/>
                <a:cs typeface="Garamond"/>
              </a:rPr>
              <a:t>Takeback</a:t>
            </a:r>
            <a:r>
              <a:rPr lang="en-US" sz="2200" dirty="0" smtClean="0">
                <a:latin typeface="Garamond"/>
                <a:cs typeface="Garamond"/>
              </a:rPr>
              <a:t> – The racket is drawn back in a c shape. This is accomplished by the </a:t>
            </a:r>
            <a:r>
              <a:rPr lang="en-US" sz="2200" b="1" dirty="0" smtClean="0">
                <a:latin typeface="Garamond"/>
                <a:cs typeface="Garamond"/>
              </a:rPr>
              <a:t>right deltoid </a:t>
            </a:r>
            <a:r>
              <a:rPr lang="en-US" sz="2200" dirty="0" smtClean="0">
                <a:latin typeface="Garamond"/>
                <a:cs typeface="Garamond"/>
              </a:rPr>
              <a:t>and </a:t>
            </a:r>
            <a:r>
              <a:rPr lang="en-US" sz="2200" b="1" dirty="0" smtClean="0">
                <a:latin typeface="Garamond"/>
                <a:cs typeface="Garamond"/>
              </a:rPr>
              <a:t>biceps</a:t>
            </a:r>
            <a:r>
              <a:rPr lang="en-US" sz="2200" dirty="0" smtClean="0">
                <a:latin typeface="Garamond"/>
                <a:cs typeface="Garamond"/>
              </a:rPr>
              <a:t>. Different players have modified takebacks</a:t>
            </a:r>
            <a:r>
              <a:rPr lang="en-US" sz="2200" dirty="0">
                <a:latin typeface="Garamond"/>
                <a:cs typeface="Garamond"/>
              </a:rPr>
              <a:t> </a:t>
            </a:r>
            <a:r>
              <a:rPr lang="en-US" sz="2200" dirty="0" smtClean="0">
                <a:latin typeface="Garamond"/>
                <a:cs typeface="Garamond"/>
              </a:rPr>
              <a:t>for rhythm purposes</a:t>
            </a:r>
            <a:endParaRPr lang="en-US" sz="2200" dirty="0">
              <a:latin typeface="Garamond"/>
              <a:cs typeface="Garamond"/>
            </a:endParaRPr>
          </a:p>
        </p:txBody>
      </p:sp>
      <p:pic>
        <p:nvPicPr>
          <p:cNvPr id="5" name="Picture 4" descr="Screen shot 2014-04-21 at 2.1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74" y="4107376"/>
            <a:ext cx="3761626" cy="2750624"/>
          </a:xfrm>
          <a:prstGeom prst="rect">
            <a:avLst/>
          </a:prstGeom>
        </p:spPr>
      </p:pic>
      <p:pic>
        <p:nvPicPr>
          <p:cNvPr id="6" name="Picture 5" descr="Screen shot 2014-04-21 at 2.16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07376"/>
            <a:ext cx="3697002" cy="2750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107376"/>
            <a:ext cx="36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Flat Forehand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9798" y="4107376"/>
            <a:ext cx="369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Topspin Forehand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0577"/>
            <a:ext cx="9144000" cy="1143000"/>
          </a:xfrm>
        </p:spPr>
        <p:txBody>
          <a:bodyPr/>
          <a:lstStyle/>
          <a:p>
            <a:r>
              <a:rPr lang="en-US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Phases of Forehand Stroke Contd.</a:t>
            </a:r>
            <a:endParaRPr lang="en-US" sz="4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8055"/>
            <a:ext cx="9144000" cy="5819945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800" u="sng" dirty="0">
                <a:latin typeface="Garamond"/>
                <a:cs typeface="Garamond"/>
              </a:rPr>
              <a:t>2</a:t>
            </a:r>
            <a:r>
              <a:rPr lang="en-US" sz="2800" u="sng" dirty="0" smtClean="0">
                <a:latin typeface="Garamond"/>
                <a:cs typeface="Garamond"/>
              </a:rPr>
              <a:t>. Hitting the Ball</a:t>
            </a:r>
          </a:p>
          <a:p>
            <a:pPr algn="just"/>
            <a:r>
              <a:rPr lang="en-US" dirty="0" smtClean="0">
                <a:latin typeface="Garamond"/>
                <a:cs typeface="Garamond"/>
              </a:rPr>
              <a:t>1. Hip rotation towards the ball (counterclockwise rotation for right handers)</a:t>
            </a:r>
          </a:p>
          <a:p>
            <a:pPr lvl="1" algn="just"/>
            <a:r>
              <a:rPr lang="en-US" dirty="0" smtClean="0">
                <a:latin typeface="Garamond"/>
                <a:cs typeface="Garamond"/>
              </a:rPr>
              <a:t>Muscles: </a:t>
            </a:r>
            <a:r>
              <a:rPr lang="en-US" b="1" dirty="0" smtClean="0">
                <a:latin typeface="Garamond"/>
                <a:cs typeface="Garamond"/>
              </a:rPr>
              <a:t>Right Gluteus </a:t>
            </a:r>
            <a:r>
              <a:rPr lang="en-US" b="1" dirty="0" err="1" smtClean="0">
                <a:latin typeface="Garamond"/>
                <a:cs typeface="Garamond"/>
              </a:rPr>
              <a:t>maximus</a:t>
            </a:r>
            <a:r>
              <a:rPr lang="en-US" b="1" dirty="0" smtClean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and </a:t>
            </a:r>
            <a:r>
              <a:rPr lang="en-US" b="1" dirty="0" smtClean="0">
                <a:latin typeface="Garamond"/>
                <a:cs typeface="Garamond"/>
              </a:rPr>
              <a:t>medias </a:t>
            </a:r>
          </a:p>
          <a:p>
            <a:pPr algn="just"/>
            <a:r>
              <a:rPr lang="en-US" dirty="0" smtClean="0">
                <a:latin typeface="Garamond"/>
                <a:cs typeface="Garamond"/>
              </a:rPr>
              <a:t>2. Elevation – Help get the ball over the net</a:t>
            </a:r>
          </a:p>
          <a:p>
            <a:pPr lvl="1" algn="just"/>
            <a:r>
              <a:rPr lang="en-US" dirty="0" smtClean="0">
                <a:latin typeface="Garamond"/>
                <a:cs typeface="Garamond"/>
              </a:rPr>
              <a:t>Muscles: </a:t>
            </a:r>
            <a:r>
              <a:rPr lang="en-US" b="1" dirty="0" smtClean="0">
                <a:latin typeface="Garamond"/>
                <a:cs typeface="Garamond"/>
              </a:rPr>
              <a:t>Leg Extensor Muscles, Left and Right Soleus, Quads, Gluteus Maximus</a:t>
            </a:r>
          </a:p>
          <a:p>
            <a:pPr algn="just"/>
            <a:r>
              <a:rPr lang="en-US" dirty="0" smtClean="0">
                <a:latin typeface="Garamond"/>
                <a:cs typeface="Garamond"/>
              </a:rPr>
              <a:t>3. Arm Swing of the Racket</a:t>
            </a:r>
          </a:p>
          <a:p>
            <a:pPr lvl="1" algn="just"/>
            <a:r>
              <a:rPr lang="en-US" dirty="0" smtClean="0">
                <a:latin typeface="Garamond"/>
                <a:cs typeface="Garamond"/>
              </a:rPr>
              <a:t>Muscles:</a:t>
            </a:r>
            <a:r>
              <a:rPr lang="en-US" b="1" dirty="0" smtClean="0">
                <a:latin typeface="Garamond"/>
                <a:cs typeface="Garamond"/>
              </a:rPr>
              <a:t> Right </a:t>
            </a:r>
            <a:r>
              <a:rPr lang="en-US" b="1" dirty="0" err="1" smtClean="0">
                <a:latin typeface="Garamond"/>
                <a:cs typeface="Garamond"/>
              </a:rPr>
              <a:t>Pecs</a:t>
            </a:r>
            <a:r>
              <a:rPr lang="en-US" b="1" dirty="0" smtClean="0">
                <a:latin typeface="Garamond"/>
                <a:cs typeface="Garamond"/>
              </a:rPr>
              <a:t>, Deltoids, and Biceps</a:t>
            </a:r>
          </a:p>
          <a:p>
            <a:pPr algn="just"/>
            <a:r>
              <a:rPr lang="en-US" dirty="0" smtClean="0">
                <a:latin typeface="Garamond"/>
                <a:cs typeface="Garamond"/>
              </a:rPr>
              <a:t>4. Wrist Flexion to generate extra power and spin for topspin forehand</a:t>
            </a:r>
          </a:p>
          <a:p>
            <a:pPr lvl="1" algn="just"/>
            <a:r>
              <a:rPr lang="en-US" dirty="0" smtClean="0">
                <a:latin typeface="Garamond"/>
                <a:cs typeface="Garamond"/>
              </a:rPr>
              <a:t>Muscles: </a:t>
            </a:r>
            <a:r>
              <a:rPr lang="en-US" b="1" dirty="0" smtClean="0">
                <a:latin typeface="Garamond"/>
                <a:cs typeface="Garamond"/>
              </a:rPr>
              <a:t>Right Palmar Flexors</a:t>
            </a:r>
          </a:p>
          <a:p>
            <a:pPr marL="0" indent="0" algn="ctr">
              <a:buNone/>
            </a:pPr>
            <a:r>
              <a:rPr lang="en-US" dirty="0" smtClean="0">
                <a:latin typeface="Garamond"/>
                <a:cs typeface="Garamond"/>
              </a:rPr>
              <a:t>Phase 4 Encompasses Phase 3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966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22"/>
            <a:ext cx="9144000" cy="1143000"/>
          </a:xfrm>
        </p:spPr>
        <p:txBody>
          <a:bodyPr/>
          <a:lstStyle/>
          <a:p>
            <a:r>
              <a:rPr lang="en-US" sz="7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Questions</a:t>
            </a:r>
            <a:endParaRPr lang="en-US" sz="7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045"/>
            <a:ext cx="9144000" cy="581994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3200" dirty="0" smtClean="0">
                <a:latin typeface="Garamond"/>
                <a:cs typeface="Garamond"/>
              </a:rPr>
              <a:t>Which of the two forehand strokes (flat vs. topspin) requires a larger energy expenditure?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smtClean="0">
                <a:latin typeface="Garamond"/>
                <a:cs typeface="Garamond"/>
              </a:rPr>
              <a:t>How much does each segment of the swinging arm contribute to producing ball kinetic energy in the ball?</a:t>
            </a:r>
          </a:p>
          <a:p>
            <a:pPr marL="1076325" lvl="2" indent="-457200" algn="just"/>
            <a:r>
              <a:rPr lang="en-US" sz="2800" dirty="0" smtClean="0">
                <a:latin typeface="Garamond"/>
                <a:cs typeface="Garamond"/>
              </a:rPr>
              <a:t>Looked at Upper Arm, Forearm, Wrist/Hand, and Racket COM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smtClean="0">
                <a:latin typeface="Garamond"/>
                <a:cs typeface="Garamond"/>
              </a:rPr>
              <a:t>Is there a difference in Racket/Ball Contact Time between the two strokes?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3200" dirty="0" smtClean="0">
                <a:latin typeface="Garamond"/>
                <a:cs typeface="Garamond"/>
              </a:rPr>
              <a:t>Which shot is more energetically efficient?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731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4597"/>
            <a:ext cx="9144000" cy="1143000"/>
          </a:xfrm>
        </p:spPr>
        <p:txBody>
          <a:bodyPr/>
          <a:lstStyle/>
          <a:p>
            <a:r>
              <a:rPr lang="en-US" sz="6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Assumptions</a:t>
            </a:r>
            <a:endParaRPr lang="en-US" sz="6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2590"/>
            <a:ext cx="9144000" cy="501167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Garamond"/>
                <a:cs typeface="Garamond"/>
              </a:rPr>
              <a:t>Did not consider side to side movement of ball when hitting stroke, but only looked at vertical velocity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Did not consider X velocity of ball, but figured into movement of limb segments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Garamond"/>
                <a:cs typeface="Garamond"/>
              </a:rPr>
              <a:t>Assumed that my mass is 145 </a:t>
            </a:r>
            <a:r>
              <a:rPr lang="en-US" sz="2200" dirty="0" err="1" smtClean="0">
                <a:latin typeface="Garamond"/>
                <a:cs typeface="Garamond"/>
              </a:rPr>
              <a:t>lbs</a:t>
            </a:r>
            <a:r>
              <a:rPr lang="en-US" sz="2200" dirty="0" smtClean="0">
                <a:latin typeface="Garamond"/>
                <a:cs typeface="Garamond"/>
              </a:rPr>
              <a:t> exactly = 65.91kg  / Mass of a tennis ball is 0.057kg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Garamond"/>
                <a:cs typeface="Garamond"/>
              </a:rPr>
              <a:t>My lower body did not contribute anything to force and energy generation</a:t>
            </a:r>
          </a:p>
          <a:p>
            <a:pPr lvl="1"/>
            <a:r>
              <a:rPr lang="en-US" dirty="0">
                <a:latin typeface="Garamond"/>
                <a:cs typeface="Garamond"/>
              </a:rPr>
              <a:t>A</a:t>
            </a:r>
            <a:r>
              <a:rPr lang="en-US" dirty="0" smtClean="0">
                <a:latin typeface="Garamond"/>
                <a:cs typeface="Garamond"/>
              </a:rPr>
              <a:t>ll energy from Upper Arm-to-Racket system. Not necessarily true because there is hip rotation/leg movement, but done for simplicity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Garamond"/>
                <a:cs typeface="Garamond"/>
              </a:rPr>
              <a:t>Ball was hit at similar position on court for both </a:t>
            </a:r>
            <a:r>
              <a:rPr lang="en-US" sz="2200" dirty="0" smtClean="0">
                <a:latin typeface="Garamond"/>
                <a:cs typeface="Garamond"/>
              </a:rPr>
              <a:t>strokes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Garamond"/>
                <a:cs typeface="Garamond"/>
              </a:rPr>
              <a:t>Angle that the video was filmed at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862" y="-378136"/>
            <a:ext cx="8847352" cy="8640304"/>
            <a:chOff x="161968" y="-395069"/>
            <a:chExt cx="8847352" cy="8640304"/>
          </a:xfrm>
        </p:grpSpPr>
        <p:grpSp>
          <p:nvGrpSpPr>
            <p:cNvPr id="7" name="Group 6"/>
            <p:cNvGrpSpPr/>
            <p:nvPr/>
          </p:nvGrpSpPr>
          <p:grpSpPr>
            <a:xfrm>
              <a:off x="161968" y="-395069"/>
              <a:ext cx="8847352" cy="8640304"/>
              <a:chOff x="148446" y="-244597"/>
              <a:chExt cx="8847352" cy="86403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8446" y="-244597"/>
                <a:ext cx="8847352" cy="8640304"/>
              </a:xfrm>
              <a:prstGeom prst="rect">
                <a:avLst/>
              </a:prstGeom>
            </p:spPr>
          </p:pic>
          <p:sp>
            <p:nvSpPr>
              <p:cNvPr id="6" name="Donut 5"/>
              <p:cNvSpPr/>
              <p:nvPr/>
            </p:nvSpPr>
            <p:spPr>
              <a:xfrm>
                <a:off x="4272712" y="1706645"/>
                <a:ext cx="806921" cy="767329"/>
              </a:xfrm>
              <a:prstGeom prst="donut">
                <a:avLst>
                  <a:gd name="adj" fmla="val 7728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3426106" y="5847575"/>
                <a:ext cx="1296365" cy="198446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830828" y="5834342"/>
                <a:ext cx="607859" cy="369332"/>
              </a:xfrm>
              <a:prstGeom prst="rect">
                <a:avLst/>
              </a:prstGeom>
              <a:noFill/>
              <a:ln>
                <a:solidFill>
                  <a:srgbClr val="2C7C9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Garamond"/>
                    <a:cs typeface="Garamond"/>
                  </a:rPr>
                  <a:t>Start</a:t>
                </a:r>
                <a:endParaRPr lang="en-US" dirty="0">
                  <a:solidFill>
                    <a:schemeClr val="bg1"/>
                  </a:solidFill>
                  <a:latin typeface="Garamond"/>
                  <a:cs typeface="Garamond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238" y="1997701"/>
                <a:ext cx="243098" cy="243098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711200" y="6396335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/>
                <a:t>http://</a:t>
              </a:r>
              <a:r>
                <a:rPr lang="en-US" sz="800" dirty="0" err="1"/>
                <a:t>www.clipartlord.com</a:t>
              </a:r>
              <a:r>
                <a:rPr lang="en-US" sz="800" dirty="0"/>
                <a:t>/category/sports-clip-art/tennis-clip-art/tennis-ball-clip-art/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1200" y="6611779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800" dirty="0"/>
                <a:t>http://</a:t>
              </a:r>
              <a:r>
                <a:rPr lang="en-US" sz="800" dirty="0" err="1"/>
                <a:t>clipartist.info</a:t>
              </a:r>
              <a:r>
                <a:rPr lang="en-US" sz="800" dirty="0"/>
                <a:t>/</a:t>
              </a:r>
              <a:r>
                <a:rPr lang="en-US" sz="800" dirty="0" err="1"/>
                <a:t>openclipart.org</a:t>
              </a:r>
              <a:r>
                <a:rPr lang="en-US" sz="800" dirty="0"/>
                <a:t>/2011/June/25-Saturday/</a:t>
              </a:r>
              <a:r>
                <a:rPr lang="en-US" sz="800" dirty="0" err="1"/>
                <a:t>tennis_court.svg.html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1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22"/>
            <a:ext cx="9144000" cy="1143000"/>
          </a:xfrm>
        </p:spPr>
        <p:txBody>
          <a:bodyPr/>
          <a:lstStyle/>
          <a:p>
            <a:r>
              <a:rPr lang="en-US" sz="7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Analysis</a:t>
            </a:r>
            <a:endParaRPr lang="en-US" sz="7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" y="1129915"/>
            <a:ext cx="5292418" cy="5745019"/>
          </a:xfrm>
          <a:ln w="28575" cmpd="sng">
            <a:solidFill>
              <a:srgbClr val="2C7C9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Components Analyzed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 smtClean="0">
                <a:latin typeface="Garamond"/>
                <a:cs typeface="Garamond"/>
              </a:rPr>
              <a:t>Ball Acceleration/ Velocity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 smtClean="0">
                <a:latin typeface="Garamond"/>
                <a:cs typeface="Garamond"/>
              </a:rPr>
              <a:t>Force</a:t>
            </a:r>
            <a:r>
              <a:rPr lang="en-US" sz="2800" dirty="0">
                <a:latin typeface="Garamond"/>
                <a:cs typeface="Garamond"/>
              </a:rPr>
              <a:t>/Power/Energy of </a:t>
            </a:r>
            <a:r>
              <a:rPr lang="en-US" sz="2800" dirty="0" smtClean="0">
                <a:latin typeface="Garamond"/>
                <a:cs typeface="Garamond"/>
              </a:rPr>
              <a:t>Ball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 smtClean="0">
                <a:latin typeface="Garamond"/>
                <a:cs typeface="Garamond"/>
              </a:rPr>
              <a:t>Time of Contact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 smtClean="0">
                <a:latin typeface="Garamond"/>
                <a:cs typeface="Garamond"/>
              </a:rPr>
              <a:t>Time for Second Phase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>
                <a:latin typeface="Garamond"/>
                <a:cs typeface="Garamond"/>
              </a:rPr>
              <a:t>Velocity of </a:t>
            </a:r>
            <a:r>
              <a:rPr lang="en-US" sz="2800" dirty="0" smtClean="0">
                <a:latin typeface="Garamond"/>
                <a:cs typeface="Garamond"/>
              </a:rPr>
              <a:t>Segments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 smtClean="0">
                <a:latin typeface="Garamond"/>
                <a:cs typeface="Garamond"/>
              </a:rPr>
              <a:t>Percent Contribution from Segments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sz="2800" dirty="0" smtClean="0">
                <a:latin typeface="Garamond"/>
                <a:cs typeface="Garamond"/>
              </a:rPr>
              <a:t>Efficiency of Flat vs. Topspin Stroke</a:t>
            </a:r>
            <a:endParaRPr lang="en-US" sz="2400" dirty="0" smtClean="0">
              <a:latin typeface="Garamond"/>
              <a:cs typeface="Garamond"/>
            </a:endParaRPr>
          </a:p>
          <a:p>
            <a:pPr lvl="1"/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4" name="Picture 3" descr="Flat Forehand Everything Track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18" y="3981056"/>
            <a:ext cx="3851582" cy="2876944"/>
          </a:xfrm>
          <a:prstGeom prst="rect">
            <a:avLst/>
          </a:prstGeom>
        </p:spPr>
      </p:pic>
      <p:pic>
        <p:nvPicPr>
          <p:cNvPr id="5" name="Picture 4" descr="Topspin Forehand Everything Track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18" y="1112981"/>
            <a:ext cx="3851582" cy="28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3722"/>
            <a:ext cx="9144000" cy="1143000"/>
          </a:xfrm>
        </p:spPr>
        <p:txBody>
          <a:bodyPr/>
          <a:lstStyle/>
          <a:p>
            <a:r>
              <a:rPr lang="en-US" sz="66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Physics of Tennis Ball</a:t>
            </a:r>
            <a:endParaRPr lang="en-US" sz="66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pic>
        <p:nvPicPr>
          <p:cNvPr id="6" name="Picture 5" descr="Topspin Forehand Acceleration of B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60" y="1275771"/>
            <a:ext cx="3797300" cy="2394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600" y="832430"/>
            <a:ext cx="179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Flat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2718" y="832430"/>
            <a:ext cx="22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Topspin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57700" y="803078"/>
            <a:ext cx="0" cy="60549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16500" y="3631993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Acceleration = </a:t>
            </a:r>
            <a:r>
              <a:rPr lang="en-US" dirty="0" smtClean="0">
                <a:solidFill>
                  <a:srgbClr val="FF4040"/>
                </a:solidFill>
                <a:latin typeface="Garamond"/>
                <a:cs typeface="Garamond"/>
              </a:rPr>
              <a:t>1650 m/s</a:t>
            </a:r>
            <a:r>
              <a:rPr lang="en-US" baseline="30000" dirty="0" smtClean="0">
                <a:solidFill>
                  <a:srgbClr val="FF4040"/>
                </a:solidFill>
                <a:latin typeface="Garamond"/>
                <a:cs typeface="Garamond"/>
              </a:rPr>
              <a:t>2</a:t>
            </a:r>
            <a:r>
              <a:rPr lang="en-US" dirty="0" smtClean="0">
                <a:solidFill>
                  <a:srgbClr val="FF4040"/>
                </a:solidFill>
                <a:latin typeface="Garamond"/>
                <a:cs typeface="Garamond"/>
              </a:rPr>
              <a:t> </a:t>
            </a:r>
            <a:endParaRPr lang="en-US" dirty="0">
              <a:solidFill>
                <a:srgbClr val="FF4040"/>
              </a:solidFill>
              <a:latin typeface="Garamond"/>
              <a:cs typeface="Garamond"/>
            </a:endParaRPr>
          </a:p>
        </p:txBody>
      </p:sp>
      <p:pic>
        <p:nvPicPr>
          <p:cNvPr id="13" name="Picture 12" descr="Flat Forehand Acceleration of B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" y="1275771"/>
            <a:ext cx="3797299" cy="2356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00" y="3631993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Acceleration = 1168 m/s</a:t>
            </a:r>
            <a:r>
              <a:rPr lang="en-US" baseline="30000" dirty="0" smtClean="0">
                <a:latin typeface="Garamond"/>
                <a:cs typeface="Garamond"/>
              </a:rPr>
              <a:t>2</a:t>
            </a: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15" name="Picture 14" descr="Flat Forehand Velocity of Ball After Conta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076935"/>
            <a:ext cx="3797299" cy="1968500"/>
          </a:xfrm>
          <a:prstGeom prst="rect">
            <a:avLst/>
          </a:prstGeom>
        </p:spPr>
      </p:pic>
      <p:pic>
        <p:nvPicPr>
          <p:cNvPr id="16" name="Picture 15" descr="Topspin Forehand Velocity of Sh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60" y="4076935"/>
            <a:ext cx="3797300" cy="19422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0" y="400132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019208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Avg. Velocity after Contact  = 19.19 m/s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600860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Avg. Velocity after Contact  = </a:t>
            </a:r>
            <a:r>
              <a:rPr lang="en-US" dirty="0" smtClean="0">
                <a:solidFill>
                  <a:srgbClr val="FF4040"/>
                </a:solidFill>
                <a:latin typeface="Garamond"/>
                <a:cs typeface="Garamond"/>
              </a:rPr>
              <a:t>20.98 m/s</a:t>
            </a:r>
            <a:endParaRPr lang="en-US" dirty="0">
              <a:solidFill>
                <a:srgbClr val="FF4040"/>
              </a:solidFill>
              <a:latin typeface="Garamond"/>
              <a:cs typeface="Garamond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279400" y="6400415"/>
            <a:ext cx="9124760" cy="1346585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Font typeface="Wingdings 2" pitchFamily="18" charset="2"/>
              <a:buNone/>
            </a:pPr>
            <a:r>
              <a:rPr lang="en-US" sz="2400" dirty="0" smtClean="0">
                <a:latin typeface="Garamond"/>
                <a:cs typeface="Garamond"/>
              </a:rPr>
              <a:t>1.   Ball Acceleration / Velocity</a:t>
            </a:r>
          </a:p>
        </p:txBody>
      </p:sp>
    </p:spTree>
    <p:extLst>
      <p:ext uri="{BB962C8B-B14F-4D97-AF65-F5344CB8AC3E}">
        <p14:creationId xmlns:p14="http://schemas.microsoft.com/office/powerpoint/2010/main" val="7618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2122"/>
            <a:ext cx="9144000" cy="1143000"/>
          </a:xfrm>
        </p:spPr>
        <p:txBody>
          <a:bodyPr/>
          <a:lstStyle/>
          <a:p>
            <a:r>
              <a:rPr lang="en-US" sz="72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aramond"/>
                <a:cs typeface="Garamond"/>
              </a:rPr>
              <a:t>Analysis Contd.</a:t>
            </a:r>
            <a:endParaRPr lang="en-US" sz="72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68300" y="6400415"/>
            <a:ext cx="9124760" cy="1346585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Font typeface="Wingdings 2" pitchFamily="18" charset="2"/>
              <a:buNone/>
            </a:pPr>
            <a:r>
              <a:rPr lang="en-US" sz="2400" dirty="0" smtClean="0">
                <a:latin typeface="Garamond"/>
                <a:cs typeface="Garamond"/>
              </a:rPr>
              <a:t>2.   Force / Power / Energy of Ball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58392"/>
              </p:ext>
            </p:extLst>
          </p:nvPr>
        </p:nvGraphicFramePr>
        <p:xfrm>
          <a:off x="76199" y="1282700"/>
          <a:ext cx="9004301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64107"/>
                <a:gridCol w="2451171"/>
                <a:gridCol w="318902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Flat Forehand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Topspin</a:t>
                      </a:r>
                      <a:r>
                        <a:rPr lang="en-US" sz="2000" baseline="0" dirty="0" smtClean="0">
                          <a:latin typeface="Garamond"/>
                          <a:cs typeface="Garamond"/>
                        </a:rPr>
                        <a:t> Forehand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Force of</a:t>
                      </a:r>
                      <a:r>
                        <a:rPr lang="en-US" sz="2000" baseline="0" dirty="0" smtClean="0">
                          <a:latin typeface="Garamond"/>
                          <a:cs typeface="Garamond"/>
                        </a:rPr>
                        <a:t> </a:t>
                      </a:r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Ball after Contact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66.58 Newtons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94.05 Newtons</a:t>
                      </a:r>
                      <a:endParaRPr lang="en-US" sz="20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Kinetic Energy of Ball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10.49 Joules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12.54</a:t>
                      </a:r>
                      <a:r>
                        <a:rPr lang="en-US" sz="2000" baseline="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 Joules</a:t>
                      </a:r>
                      <a:endParaRPr lang="en-US" sz="20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Power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aramond"/>
                          <a:cs typeface="Garamond"/>
                        </a:rPr>
                        <a:t>405.019</a:t>
                      </a:r>
                      <a:r>
                        <a:rPr lang="en-US" sz="2000" baseline="0" dirty="0" smtClean="0">
                          <a:latin typeface="Garamond"/>
                          <a:cs typeface="Garamond"/>
                        </a:rPr>
                        <a:t> Watts</a:t>
                      </a:r>
                      <a:endParaRPr lang="en-US" sz="2000" dirty="0"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4040"/>
                          </a:solidFill>
                          <a:latin typeface="Garamond"/>
                          <a:cs typeface="Garamond"/>
                        </a:rPr>
                        <a:t>689.011 Watts</a:t>
                      </a:r>
                      <a:endParaRPr lang="en-US" sz="2000" dirty="0">
                        <a:solidFill>
                          <a:srgbClr val="FF4040"/>
                        </a:solidFill>
                        <a:latin typeface="Garamond"/>
                        <a:cs typeface="Garamond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33864" y="2927649"/>
            <a:ext cx="179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Flat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2733" y="2927649"/>
            <a:ext cx="2248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Garamond"/>
                <a:cs typeface="Garamond"/>
              </a:rPr>
              <a:t>Topspin Forehand:</a:t>
            </a:r>
            <a:endParaRPr lang="en-US" sz="2000" b="1" u="sng" dirty="0">
              <a:latin typeface="Garamond"/>
              <a:cs typeface="Garamond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462" y="3327759"/>
            <a:ext cx="4572000" cy="307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Force: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F = m*a = (0.057 kg) (1168 m/s</a:t>
            </a:r>
            <a:r>
              <a:rPr lang="en-US" sz="1800" baseline="30000" dirty="0" smtClean="0">
                <a:latin typeface="Garamond"/>
                <a:cs typeface="Garamond"/>
              </a:rPr>
              <a:t>2</a:t>
            </a:r>
            <a:r>
              <a:rPr lang="en-US" sz="1800" dirty="0" smtClean="0">
                <a:latin typeface="Garamond"/>
                <a:cs typeface="Garamond"/>
              </a:rPr>
              <a:t>) = </a:t>
            </a:r>
          </a:p>
          <a:p>
            <a:pPr marL="0" indent="0">
              <a:spcBef>
                <a:spcPts val="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	66.58 Newtons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Kinetic Energy:</a:t>
            </a:r>
          </a:p>
          <a:p>
            <a:pPr marL="0" indent="0">
              <a:spcBef>
                <a:spcPts val="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KE = 0.5(m)(v</a:t>
            </a:r>
            <a:r>
              <a:rPr lang="en-US" sz="1800" baseline="30000" dirty="0" smtClean="0">
                <a:latin typeface="Garamond"/>
                <a:cs typeface="Garamond"/>
              </a:rPr>
              <a:t>2</a:t>
            </a:r>
            <a:r>
              <a:rPr lang="en-US" sz="1800" dirty="0" smtClean="0">
                <a:latin typeface="Garamond"/>
                <a:cs typeface="Garamond"/>
              </a:rPr>
              <a:t>) = (0.5)(0.057 kg)(19.19m/s)</a:t>
            </a:r>
            <a:r>
              <a:rPr lang="en-US" sz="1800" baseline="30000" dirty="0" smtClean="0">
                <a:latin typeface="Garamond"/>
                <a:cs typeface="Garamond"/>
              </a:rPr>
              <a:t>2</a:t>
            </a:r>
            <a:r>
              <a:rPr lang="en-US" sz="1800" dirty="0" smtClean="0">
                <a:latin typeface="Garamond"/>
                <a:cs typeface="Garamond"/>
              </a:rPr>
              <a:t> = 	</a:t>
            </a:r>
            <a:r>
              <a:rPr lang="en-US" sz="1800" b="1" dirty="0" smtClean="0">
                <a:latin typeface="Garamond"/>
                <a:cs typeface="Garamond"/>
              </a:rPr>
              <a:t>10.49 Joules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Power: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 </a:t>
            </a:r>
            <a:r>
              <a:rPr lang="pl-PL" sz="1800" dirty="0" smtClean="0">
                <a:latin typeface="Garamond"/>
                <a:cs typeface="Garamond"/>
              </a:rPr>
              <a:t>Power = KE/</a:t>
            </a:r>
            <a:r>
              <a:rPr lang="el-GR" sz="1400" dirty="0" smtClean="0">
                <a:latin typeface="Garamond"/>
                <a:cs typeface="Garamond"/>
              </a:rPr>
              <a:t>Δ</a:t>
            </a:r>
            <a:r>
              <a:rPr lang="pl-PL" sz="1800" dirty="0" smtClean="0">
                <a:latin typeface="Garamond"/>
                <a:cs typeface="Garamond"/>
              </a:rPr>
              <a:t>t = (10.49 J)/(0.0259 s) = 	</a:t>
            </a:r>
            <a:r>
              <a:rPr lang="pl-PL" sz="1800" b="1" dirty="0" smtClean="0">
                <a:latin typeface="Garamond"/>
                <a:cs typeface="Garamond"/>
              </a:rPr>
              <a:t>405.019 Watts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endParaRPr lang="en-US" sz="1800" baseline="30000" dirty="0" smtClean="0">
              <a:latin typeface="Garamond"/>
              <a:cs typeface="Garamon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78867" y="2867660"/>
            <a:ext cx="33866" cy="3990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593165" y="3324108"/>
            <a:ext cx="4572000" cy="307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Force: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F = m*a = (0.057 kg) (1650 m/s</a:t>
            </a:r>
            <a:r>
              <a:rPr lang="en-US" sz="1800" baseline="30000" dirty="0" smtClean="0">
                <a:latin typeface="Garamond"/>
                <a:cs typeface="Garamond"/>
              </a:rPr>
              <a:t>2</a:t>
            </a:r>
            <a:r>
              <a:rPr lang="en-US" sz="1800" dirty="0" smtClean="0">
                <a:latin typeface="Garamond"/>
                <a:cs typeface="Garamond"/>
              </a:rPr>
              <a:t>) = </a:t>
            </a:r>
          </a:p>
          <a:p>
            <a:pPr marL="0" indent="0">
              <a:spcBef>
                <a:spcPts val="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	94.05 Newtons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Kinetic Energy:</a:t>
            </a:r>
          </a:p>
          <a:p>
            <a:pPr marL="0" indent="0">
              <a:spcBef>
                <a:spcPts val="2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KE = 0.5(m)(v</a:t>
            </a:r>
            <a:r>
              <a:rPr lang="en-US" sz="1800" baseline="30000" dirty="0" smtClean="0">
                <a:latin typeface="Garamond"/>
                <a:cs typeface="Garamond"/>
              </a:rPr>
              <a:t>2</a:t>
            </a:r>
            <a:r>
              <a:rPr lang="en-US" sz="1800" dirty="0" smtClean="0">
                <a:latin typeface="Garamond"/>
                <a:cs typeface="Garamond"/>
              </a:rPr>
              <a:t>) = (0.5)(0.057 kg)(20.98m/s)</a:t>
            </a:r>
            <a:r>
              <a:rPr lang="en-US" sz="1800" baseline="30000" dirty="0" smtClean="0">
                <a:latin typeface="Garamond"/>
                <a:cs typeface="Garamond"/>
              </a:rPr>
              <a:t>2</a:t>
            </a:r>
            <a:r>
              <a:rPr lang="en-US" sz="1800" dirty="0" smtClean="0">
                <a:latin typeface="Garamond"/>
                <a:cs typeface="Garamond"/>
              </a:rPr>
              <a:t> = 	</a:t>
            </a:r>
            <a:r>
              <a:rPr lang="en-US" sz="1800" b="1" dirty="0" smtClean="0">
                <a:latin typeface="Garamond"/>
                <a:cs typeface="Garamond"/>
              </a:rPr>
              <a:t>12.54 Joules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Power: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r>
              <a:rPr lang="en-US" sz="1800" b="1" dirty="0" smtClean="0">
                <a:latin typeface="Garamond"/>
                <a:cs typeface="Garamond"/>
              </a:rPr>
              <a:t> </a:t>
            </a:r>
            <a:r>
              <a:rPr lang="pl-PL" sz="1800" dirty="0" smtClean="0">
                <a:latin typeface="Garamond"/>
                <a:cs typeface="Garamond"/>
              </a:rPr>
              <a:t>Power = KE/</a:t>
            </a:r>
            <a:r>
              <a:rPr lang="el-GR" sz="1400" dirty="0" smtClean="0">
                <a:latin typeface="Garamond"/>
                <a:cs typeface="Garamond"/>
              </a:rPr>
              <a:t>Δ</a:t>
            </a:r>
            <a:r>
              <a:rPr lang="pl-PL" sz="1800" dirty="0" smtClean="0">
                <a:latin typeface="Garamond"/>
                <a:cs typeface="Garamond"/>
              </a:rPr>
              <a:t>t = (12.54 J)/(0.0182 s) = 	</a:t>
            </a:r>
            <a:r>
              <a:rPr lang="pl-PL" sz="1800" b="1" dirty="0" smtClean="0">
                <a:latin typeface="Garamond"/>
                <a:cs typeface="Garamond"/>
              </a:rPr>
              <a:t>689.011 Watts</a:t>
            </a:r>
          </a:p>
          <a:p>
            <a:pPr marL="0" indent="0">
              <a:spcBef>
                <a:spcPts val="200"/>
              </a:spcBef>
              <a:buFont typeface="Wingdings 2" pitchFamily="18" charset="2"/>
              <a:buNone/>
            </a:pPr>
            <a:endParaRPr lang="en-US" sz="1800" baseline="30000" dirty="0" smtClean="0">
              <a:latin typeface="Garamond"/>
              <a:cs typeface="Garamon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415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2643</TotalTime>
  <Words>1369</Words>
  <Application>Microsoft Macintosh PowerPoint</Application>
  <PresentationFormat>On-screen Show (4:3)</PresentationFormat>
  <Paragraphs>221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Breeze</vt:lpstr>
      <vt:lpstr>Comparing the Biomechanics Between a Flat and Topspin Forehand</vt:lpstr>
      <vt:lpstr>Introduction</vt:lpstr>
      <vt:lpstr>Phases of Forehand Stroke</vt:lpstr>
      <vt:lpstr>Phases of Forehand Stroke Contd.</vt:lpstr>
      <vt:lpstr>Questions</vt:lpstr>
      <vt:lpstr>Assumptions</vt:lpstr>
      <vt:lpstr>Analysis</vt:lpstr>
      <vt:lpstr>Physics of Tennis Ball</vt:lpstr>
      <vt:lpstr>Analysis Contd.</vt:lpstr>
      <vt:lpstr>Analysis Contd.</vt:lpstr>
      <vt:lpstr>Physics of Upper Body</vt:lpstr>
      <vt:lpstr>Physics of Upper Body Contd.</vt:lpstr>
      <vt:lpstr>Stroke Efficiency</vt:lpstr>
      <vt:lpstr>Questions</vt:lpstr>
      <vt:lpstr>Future Directions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Biomechanics between a Flat and Topspin Forehand </dc:title>
  <dc:creator>Rakesh Goli</dc:creator>
  <cp:lastModifiedBy>Rakesh Goli</cp:lastModifiedBy>
  <cp:revision>182</cp:revision>
  <dcterms:created xsi:type="dcterms:W3CDTF">2014-04-21T06:00:39Z</dcterms:created>
  <dcterms:modified xsi:type="dcterms:W3CDTF">2014-04-29T18:26:01Z</dcterms:modified>
</cp:coreProperties>
</file>