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jpg" ContentType="image/jpeg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3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2" r:id="rId8"/>
    <p:sldId id="269" r:id="rId9"/>
    <p:sldId id="263" r:id="rId10"/>
    <p:sldId id="270" r:id="rId11"/>
    <p:sldId id="271" r:id="rId12"/>
    <p:sldId id="273" r:id="rId13"/>
    <p:sldId id="276" r:id="rId14"/>
    <p:sldId id="277" r:id="rId15"/>
    <p:sldId id="288" r:id="rId16"/>
    <p:sldId id="279" r:id="rId17"/>
    <p:sldId id="280" r:id="rId18"/>
    <p:sldId id="282" r:id="rId19"/>
    <p:sldId id="284" r:id="rId20"/>
    <p:sldId id="286" r:id="rId21"/>
    <p:sldId id="289" r:id="rId22"/>
    <p:sldId id="287" r:id="rId23"/>
    <p:sldId id="266" r:id="rId24"/>
    <p:sldId id="291" r:id="rId25"/>
    <p:sldId id="267" r:id="rId26"/>
    <p:sldId id="268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15"/>
    <p:restoredTop sz="50000"/>
  </p:normalViewPr>
  <p:slideViewPr>
    <p:cSldViewPr snapToGrid="0" snapToObjects="1">
      <p:cViewPr varScale="1">
        <p:scale>
          <a:sx n="50" d="100"/>
          <a:sy n="50" d="100"/>
        </p:scale>
        <p:origin x="1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localhost/Users/hbplayer7/Desktop/School/Systems%20Bio/Boxing%20Punch%20Proj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Horizontal and Vertical Ball Velocity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'Right Cross'!$D$49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'Right Cross'!$A$50:$A$70</c:f>
              <c:numCache>
                <c:formatCode>General</c:formatCode>
                <c:ptCount val="21"/>
                <c:pt idx="0">
                  <c:v>2.23333333333</c:v>
                </c:pt>
                <c:pt idx="1">
                  <c:v>2.26666666667</c:v>
                </c:pt>
                <c:pt idx="2">
                  <c:v>2.3</c:v>
                </c:pt>
                <c:pt idx="3">
                  <c:v>2.33333333333</c:v>
                </c:pt>
                <c:pt idx="4">
                  <c:v>2.36666666667</c:v>
                </c:pt>
                <c:pt idx="5">
                  <c:v>2.4</c:v>
                </c:pt>
                <c:pt idx="6">
                  <c:v>2.43333333333</c:v>
                </c:pt>
                <c:pt idx="7">
                  <c:v>2.46666666667</c:v>
                </c:pt>
                <c:pt idx="8">
                  <c:v>2.5</c:v>
                </c:pt>
                <c:pt idx="9">
                  <c:v>2.53333333333</c:v>
                </c:pt>
                <c:pt idx="10">
                  <c:v>2.56666666667</c:v>
                </c:pt>
                <c:pt idx="11">
                  <c:v>2.6</c:v>
                </c:pt>
                <c:pt idx="12">
                  <c:v>2.63333333333</c:v>
                </c:pt>
                <c:pt idx="13">
                  <c:v>2.66666666667</c:v>
                </c:pt>
                <c:pt idx="14">
                  <c:v>2.7</c:v>
                </c:pt>
                <c:pt idx="15">
                  <c:v>2.73333333333</c:v>
                </c:pt>
                <c:pt idx="16">
                  <c:v>2.76666666667</c:v>
                </c:pt>
                <c:pt idx="17">
                  <c:v>2.8</c:v>
                </c:pt>
                <c:pt idx="18">
                  <c:v>2.83333333333</c:v>
                </c:pt>
                <c:pt idx="19">
                  <c:v>2.86666666667</c:v>
                </c:pt>
                <c:pt idx="20">
                  <c:v>2.9</c:v>
                </c:pt>
              </c:numCache>
            </c:numRef>
          </c:xVal>
          <c:yVal>
            <c:numRef>
              <c:f>'Right Cross'!$D$50:$D$70</c:f>
              <c:numCache>
                <c:formatCode>General</c:formatCode>
                <c:ptCount val="21"/>
                <c:pt idx="0">
                  <c:v>0.0</c:v>
                </c:pt>
                <c:pt idx="1">
                  <c:v>7.90691960409</c:v>
                </c:pt>
                <c:pt idx="2">
                  <c:v>7.14569938866</c:v>
                </c:pt>
                <c:pt idx="3">
                  <c:v>3.364088329419999</c:v>
                </c:pt>
                <c:pt idx="4">
                  <c:v>-0.989132868604</c:v>
                </c:pt>
                <c:pt idx="5">
                  <c:v>-4.03568819953</c:v>
                </c:pt>
                <c:pt idx="6">
                  <c:v>-5.8562928771</c:v>
                </c:pt>
                <c:pt idx="7">
                  <c:v>-7.09130451089</c:v>
                </c:pt>
                <c:pt idx="8">
                  <c:v>-8.0689480563</c:v>
                </c:pt>
                <c:pt idx="9">
                  <c:v>-8.68353623749</c:v>
                </c:pt>
                <c:pt idx="10">
                  <c:v>-8.657005686770001</c:v>
                </c:pt>
                <c:pt idx="11">
                  <c:v>-7.8483675485</c:v>
                </c:pt>
                <c:pt idx="12">
                  <c:v>-6.75438101426</c:v>
                </c:pt>
                <c:pt idx="13">
                  <c:v>-5.35340846276</c:v>
                </c:pt>
                <c:pt idx="14">
                  <c:v>-2.958265137529999</c:v>
                </c:pt>
                <c:pt idx="15">
                  <c:v>0.016237276946</c:v>
                </c:pt>
                <c:pt idx="16">
                  <c:v>2.27354496774</c:v>
                </c:pt>
                <c:pt idx="17">
                  <c:v>3.7590745887</c:v>
                </c:pt>
                <c:pt idx="18">
                  <c:v>4.77932648852</c:v>
                </c:pt>
                <c:pt idx="19">
                  <c:v>4.91433147266</c:v>
                </c:pt>
                <c:pt idx="20">
                  <c:v>4.75839199931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'Right Cross'!$E$49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'Right Cross'!$A$50:$A$70</c:f>
              <c:numCache>
                <c:formatCode>General</c:formatCode>
                <c:ptCount val="21"/>
                <c:pt idx="0">
                  <c:v>2.23333333333</c:v>
                </c:pt>
                <c:pt idx="1">
                  <c:v>2.26666666667</c:v>
                </c:pt>
                <c:pt idx="2">
                  <c:v>2.3</c:v>
                </c:pt>
                <c:pt idx="3">
                  <c:v>2.33333333333</c:v>
                </c:pt>
                <c:pt idx="4">
                  <c:v>2.36666666667</c:v>
                </c:pt>
                <c:pt idx="5">
                  <c:v>2.4</c:v>
                </c:pt>
                <c:pt idx="6">
                  <c:v>2.43333333333</c:v>
                </c:pt>
                <c:pt idx="7">
                  <c:v>2.46666666667</c:v>
                </c:pt>
                <c:pt idx="8">
                  <c:v>2.5</c:v>
                </c:pt>
                <c:pt idx="9">
                  <c:v>2.53333333333</c:v>
                </c:pt>
                <c:pt idx="10">
                  <c:v>2.56666666667</c:v>
                </c:pt>
                <c:pt idx="11">
                  <c:v>2.6</c:v>
                </c:pt>
                <c:pt idx="12">
                  <c:v>2.63333333333</c:v>
                </c:pt>
                <c:pt idx="13">
                  <c:v>2.66666666667</c:v>
                </c:pt>
                <c:pt idx="14">
                  <c:v>2.7</c:v>
                </c:pt>
                <c:pt idx="15">
                  <c:v>2.73333333333</c:v>
                </c:pt>
                <c:pt idx="16">
                  <c:v>2.76666666667</c:v>
                </c:pt>
                <c:pt idx="17">
                  <c:v>2.8</c:v>
                </c:pt>
                <c:pt idx="18">
                  <c:v>2.83333333333</c:v>
                </c:pt>
                <c:pt idx="19">
                  <c:v>2.86666666667</c:v>
                </c:pt>
                <c:pt idx="20">
                  <c:v>2.9</c:v>
                </c:pt>
              </c:numCache>
            </c:numRef>
          </c:xVal>
          <c:yVal>
            <c:numRef>
              <c:f>'Right Cross'!$E$50:$E$70</c:f>
              <c:numCache>
                <c:formatCode>General</c:formatCode>
                <c:ptCount val="21"/>
                <c:pt idx="0">
                  <c:v>0.0</c:v>
                </c:pt>
                <c:pt idx="1">
                  <c:v>5.14176208167</c:v>
                </c:pt>
                <c:pt idx="2">
                  <c:v>8.1685825972</c:v>
                </c:pt>
                <c:pt idx="3">
                  <c:v>10.4804373902</c:v>
                </c:pt>
                <c:pt idx="4">
                  <c:v>11.1246006116</c:v>
                </c:pt>
                <c:pt idx="5">
                  <c:v>10.2493823891</c:v>
                </c:pt>
                <c:pt idx="6">
                  <c:v>8.34070498161</c:v>
                </c:pt>
                <c:pt idx="7">
                  <c:v>5.23942132884</c:v>
                </c:pt>
                <c:pt idx="8">
                  <c:v>2.555486435069999</c:v>
                </c:pt>
                <c:pt idx="9">
                  <c:v>0.692077685903</c:v>
                </c:pt>
                <c:pt idx="10">
                  <c:v>-1.51691685719</c:v>
                </c:pt>
                <c:pt idx="11">
                  <c:v>-3.49782840069</c:v>
                </c:pt>
                <c:pt idx="12">
                  <c:v>-5.27610017766</c:v>
                </c:pt>
                <c:pt idx="13">
                  <c:v>-7.23740375948</c:v>
                </c:pt>
                <c:pt idx="14">
                  <c:v>-9.11712227344</c:v>
                </c:pt>
                <c:pt idx="15">
                  <c:v>-10.1679060529</c:v>
                </c:pt>
                <c:pt idx="16">
                  <c:v>-9.34640132246</c:v>
                </c:pt>
                <c:pt idx="17">
                  <c:v>-7.582590870269999</c:v>
                </c:pt>
                <c:pt idx="18">
                  <c:v>-5.48436500084</c:v>
                </c:pt>
                <c:pt idx="19">
                  <c:v>-3.479670195889999</c:v>
                </c:pt>
                <c:pt idx="20">
                  <c:v>-2.398042838969999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5349600"/>
        <c:axId val="-2134818032"/>
      </c:scatterChart>
      <c:valAx>
        <c:axId val="-2045349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818032"/>
        <c:crosses val="autoZero"/>
        <c:crossBetween val="midCat"/>
      </c:valAx>
      <c:valAx>
        <c:axId val="-213481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5349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Horizontal and Vertical </a:t>
            </a:r>
            <a:r>
              <a:rPr lang="en-US" dirty="0" smtClean="0"/>
              <a:t>Elbow Velocity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Sheet1!$D$17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Sheet1!$A$18:$A$27</c:f>
              <c:numCache>
                <c:formatCode>General</c:formatCode>
                <c:ptCount val="10"/>
                <c:pt idx="0">
                  <c:v>1.73333333333</c:v>
                </c:pt>
                <c:pt idx="1">
                  <c:v>1.96666666667</c:v>
                </c:pt>
                <c:pt idx="2">
                  <c:v>2.06666666667</c:v>
                </c:pt>
                <c:pt idx="3">
                  <c:v>2.13333333333</c:v>
                </c:pt>
                <c:pt idx="4">
                  <c:v>2.16666666667</c:v>
                </c:pt>
                <c:pt idx="5">
                  <c:v>2.2</c:v>
                </c:pt>
                <c:pt idx="6">
                  <c:v>2.23333333333</c:v>
                </c:pt>
                <c:pt idx="7">
                  <c:v>2.26666666667</c:v>
                </c:pt>
                <c:pt idx="8">
                  <c:v>2.3</c:v>
                </c:pt>
                <c:pt idx="9">
                  <c:v>2.33333333333</c:v>
                </c:pt>
              </c:numCache>
            </c:numRef>
          </c:xVal>
          <c:yVal>
            <c:numRef>
              <c:f>Sheet1!$D$18:$D$27</c:f>
              <c:numCache>
                <c:formatCode>General</c:formatCode>
                <c:ptCount val="10"/>
                <c:pt idx="0">
                  <c:v>0.495607404356</c:v>
                </c:pt>
                <c:pt idx="1">
                  <c:v>0.662256904036</c:v>
                </c:pt>
                <c:pt idx="2">
                  <c:v>1.09987039664</c:v>
                </c:pt>
                <c:pt idx="3">
                  <c:v>2.1734495584</c:v>
                </c:pt>
                <c:pt idx="4">
                  <c:v>4.580485022</c:v>
                </c:pt>
                <c:pt idx="5">
                  <c:v>6.99679591725</c:v>
                </c:pt>
                <c:pt idx="6">
                  <c:v>7.90171863626</c:v>
                </c:pt>
                <c:pt idx="7">
                  <c:v>6.887613670629997</c:v>
                </c:pt>
                <c:pt idx="8">
                  <c:v>5.82602920244</c:v>
                </c:pt>
                <c:pt idx="9">
                  <c:v>5.357359050229997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Sheet1!$E$17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Sheet1!$A$18:$A$27</c:f>
              <c:numCache>
                <c:formatCode>General</c:formatCode>
                <c:ptCount val="10"/>
                <c:pt idx="0">
                  <c:v>1.73333333333</c:v>
                </c:pt>
                <c:pt idx="1">
                  <c:v>1.96666666667</c:v>
                </c:pt>
                <c:pt idx="2">
                  <c:v>2.06666666667</c:v>
                </c:pt>
                <c:pt idx="3">
                  <c:v>2.13333333333</c:v>
                </c:pt>
                <c:pt idx="4">
                  <c:v>2.16666666667</c:v>
                </c:pt>
                <c:pt idx="5">
                  <c:v>2.2</c:v>
                </c:pt>
                <c:pt idx="6">
                  <c:v>2.23333333333</c:v>
                </c:pt>
                <c:pt idx="7">
                  <c:v>2.26666666667</c:v>
                </c:pt>
                <c:pt idx="8">
                  <c:v>2.3</c:v>
                </c:pt>
                <c:pt idx="9">
                  <c:v>2.33333333333</c:v>
                </c:pt>
              </c:numCache>
            </c:numRef>
          </c:xVal>
          <c:yVal>
            <c:numRef>
              <c:f>Sheet1!$E$18:$E$27</c:f>
              <c:numCache>
                <c:formatCode>General</c:formatCode>
                <c:ptCount val="10"/>
                <c:pt idx="0">
                  <c:v>0.126985038971</c:v>
                </c:pt>
                <c:pt idx="1">
                  <c:v>0.228549821486</c:v>
                </c:pt>
                <c:pt idx="2">
                  <c:v>0.55139321215</c:v>
                </c:pt>
                <c:pt idx="3">
                  <c:v>1.29840264014</c:v>
                </c:pt>
                <c:pt idx="4">
                  <c:v>2.28505722724</c:v>
                </c:pt>
                <c:pt idx="5">
                  <c:v>2.81514655642</c:v>
                </c:pt>
                <c:pt idx="6">
                  <c:v>2.57618264256</c:v>
                </c:pt>
                <c:pt idx="7">
                  <c:v>1.74975505933</c:v>
                </c:pt>
                <c:pt idx="8">
                  <c:v>0.563049324457</c:v>
                </c:pt>
                <c:pt idx="9">
                  <c:v>-0.463994686302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8045584"/>
        <c:axId val="2098871136"/>
      </c:scatterChart>
      <c:valAx>
        <c:axId val="-2038045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8871136"/>
        <c:crosses val="autoZero"/>
        <c:crossBetween val="midCat"/>
      </c:valAx>
      <c:valAx>
        <c:axId val="209887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045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Horizontal and Vertical </a:t>
            </a:r>
            <a:r>
              <a:rPr lang="en-US" dirty="0" smtClean="0"/>
              <a:t>Wrist Velocity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Sheet1!$A$3:$A$14</c:f>
              <c:numCache>
                <c:formatCode>General</c:formatCode>
                <c:ptCount val="12"/>
                <c:pt idx="0">
                  <c:v>1.8</c:v>
                </c:pt>
                <c:pt idx="1">
                  <c:v>1.9</c:v>
                </c:pt>
                <c:pt idx="2">
                  <c:v>2.0</c:v>
                </c:pt>
                <c:pt idx="3">
                  <c:v>2.06666666667</c:v>
                </c:pt>
                <c:pt idx="4">
                  <c:v>2.1</c:v>
                </c:pt>
                <c:pt idx="5">
                  <c:v>2.13333333333</c:v>
                </c:pt>
                <c:pt idx="6">
                  <c:v>2.16666666667</c:v>
                </c:pt>
                <c:pt idx="7">
                  <c:v>2.2</c:v>
                </c:pt>
                <c:pt idx="8">
                  <c:v>2.23333333333</c:v>
                </c:pt>
                <c:pt idx="9">
                  <c:v>2.26666666667</c:v>
                </c:pt>
                <c:pt idx="10">
                  <c:v>2.3</c:v>
                </c:pt>
                <c:pt idx="11">
                  <c:v>2.33333333333</c:v>
                </c:pt>
              </c:numCache>
            </c:numRef>
          </c:xVal>
          <c:yVal>
            <c:numRef>
              <c:f>Sheet1!$D$3:$D$14</c:f>
              <c:numCache>
                <c:formatCode>General</c:formatCode>
                <c:ptCount val="12"/>
                <c:pt idx="0">
                  <c:v>0.722790337236</c:v>
                </c:pt>
                <c:pt idx="1">
                  <c:v>0.764070264709</c:v>
                </c:pt>
                <c:pt idx="2">
                  <c:v>0.810084023151</c:v>
                </c:pt>
                <c:pt idx="3">
                  <c:v>0.977796143841</c:v>
                </c:pt>
                <c:pt idx="4">
                  <c:v>1.78429491865</c:v>
                </c:pt>
                <c:pt idx="5">
                  <c:v>3.39352003265</c:v>
                </c:pt>
                <c:pt idx="6">
                  <c:v>5.27486983945</c:v>
                </c:pt>
                <c:pt idx="7">
                  <c:v>7.03087925423</c:v>
                </c:pt>
                <c:pt idx="8">
                  <c:v>7.94934612267</c:v>
                </c:pt>
                <c:pt idx="9">
                  <c:v>7.05904036547</c:v>
                </c:pt>
                <c:pt idx="10">
                  <c:v>5.07175739274</c:v>
                </c:pt>
                <c:pt idx="11">
                  <c:v>3.30499147008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Sheet1!$E$2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Sheet1!$A$3:$A$14</c:f>
              <c:numCache>
                <c:formatCode>General</c:formatCode>
                <c:ptCount val="12"/>
                <c:pt idx="0">
                  <c:v>1.8</c:v>
                </c:pt>
                <c:pt idx="1">
                  <c:v>1.9</c:v>
                </c:pt>
                <c:pt idx="2">
                  <c:v>2.0</c:v>
                </c:pt>
                <c:pt idx="3">
                  <c:v>2.06666666667</c:v>
                </c:pt>
                <c:pt idx="4">
                  <c:v>2.1</c:v>
                </c:pt>
                <c:pt idx="5">
                  <c:v>2.13333333333</c:v>
                </c:pt>
                <c:pt idx="6">
                  <c:v>2.16666666667</c:v>
                </c:pt>
                <c:pt idx="7">
                  <c:v>2.2</c:v>
                </c:pt>
                <c:pt idx="8">
                  <c:v>2.23333333333</c:v>
                </c:pt>
                <c:pt idx="9">
                  <c:v>2.26666666667</c:v>
                </c:pt>
                <c:pt idx="10">
                  <c:v>2.3</c:v>
                </c:pt>
                <c:pt idx="11">
                  <c:v>2.33333333333</c:v>
                </c:pt>
              </c:numCache>
            </c:numRef>
          </c:xVal>
          <c:yVal>
            <c:numRef>
              <c:f>Sheet1!$E$3:$E$14</c:f>
              <c:numCache>
                <c:formatCode>General</c:formatCode>
                <c:ptCount val="12"/>
                <c:pt idx="0">
                  <c:v>0.0638548878101</c:v>
                </c:pt>
                <c:pt idx="1">
                  <c:v>0.031927443905</c:v>
                </c:pt>
                <c:pt idx="2">
                  <c:v>0.0202552679839</c:v>
                </c:pt>
                <c:pt idx="3">
                  <c:v>0.11469162827</c:v>
                </c:pt>
                <c:pt idx="4">
                  <c:v>0.692109123284</c:v>
                </c:pt>
                <c:pt idx="5">
                  <c:v>1.45591217418</c:v>
                </c:pt>
                <c:pt idx="6">
                  <c:v>2.1054836222</c:v>
                </c:pt>
                <c:pt idx="7">
                  <c:v>2.40855246472</c:v>
                </c:pt>
                <c:pt idx="8">
                  <c:v>2.074489123079998</c:v>
                </c:pt>
                <c:pt idx="9">
                  <c:v>1.39606549361</c:v>
                </c:pt>
                <c:pt idx="10">
                  <c:v>0.557755859336</c:v>
                </c:pt>
                <c:pt idx="11">
                  <c:v>-0.418443014816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5841520"/>
        <c:axId val="-2093859520"/>
      </c:scatterChart>
      <c:valAx>
        <c:axId val="-2015841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3859520"/>
        <c:crosses val="autoZero"/>
        <c:crossBetween val="midCat"/>
      </c:valAx>
      <c:valAx>
        <c:axId val="-20938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5841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Wrist</a:t>
            </a:r>
            <a:r>
              <a:rPr lang="en-US" baseline="0"/>
              <a:t> Displacement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'Right Cross'!$B$2</c:f>
              <c:strCache>
                <c:ptCount val="1"/>
                <c:pt idx="0">
                  <c:v>X (m)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'Right Cross'!$A$3:$A$14</c:f>
              <c:numCache>
                <c:formatCode>General</c:formatCode>
                <c:ptCount val="12"/>
                <c:pt idx="0">
                  <c:v>1.8</c:v>
                </c:pt>
                <c:pt idx="1">
                  <c:v>1.9</c:v>
                </c:pt>
                <c:pt idx="2">
                  <c:v>2.0</c:v>
                </c:pt>
                <c:pt idx="3">
                  <c:v>2.06666666667</c:v>
                </c:pt>
                <c:pt idx="4">
                  <c:v>2.1</c:v>
                </c:pt>
                <c:pt idx="5">
                  <c:v>2.13333333333</c:v>
                </c:pt>
                <c:pt idx="6">
                  <c:v>2.16666666667</c:v>
                </c:pt>
                <c:pt idx="7">
                  <c:v>2.2</c:v>
                </c:pt>
                <c:pt idx="8">
                  <c:v>2.23333333333</c:v>
                </c:pt>
                <c:pt idx="9">
                  <c:v>2.26666666667</c:v>
                </c:pt>
                <c:pt idx="10">
                  <c:v>2.3</c:v>
                </c:pt>
                <c:pt idx="11">
                  <c:v>2.33333333333</c:v>
                </c:pt>
              </c:numCache>
            </c:numRef>
          </c:xVal>
          <c:yVal>
            <c:numRef>
              <c:f>'Right Cross'!$B$3:$B$14</c:f>
              <c:numCache>
                <c:formatCode>General</c:formatCode>
                <c:ptCount val="12"/>
                <c:pt idx="0">
                  <c:v>-0.00335860124196</c:v>
                </c:pt>
                <c:pt idx="1">
                  <c:v>0.0652232068346</c:v>
                </c:pt>
                <c:pt idx="2">
                  <c:v>0.150058986354</c:v>
                </c:pt>
                <c:pt idx="3">
                  <c:v>0.195337906801</c:v>
                </c:pt>
                <c:pt idx="4">
                  <c:v>0.234521587957</c:v>
                </c:pt>
                <c:pt idx="5">
                  <c:v>0.307498602597</c:v>
                </c:pt>
                <c:pt idx="6">
                  <c:v>0.457267339461</c:v>
                </c:pt>
                <c:pt idx="7">
                  <c:v>0.656834595974</c:v>
                </c:pt>
                <c:pt idx="8">
                  <c:v>0.946918229168</c:v>
                </c:pt>
                <c:pt idx="9">
                  <c:v>1.24396785012</c:v>
                </c:pt>
                <c:pt idx="10">
                  <c:v>1.45531094309</c:v>
                </c:pt>
                <c:pt idx="11">
                  <c:v>1.56838385157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'Right Cross'!$C$2</c:f>
              <c:strCache>
                <c:ptCount val="1"/>
                <c:pt idx="0">
                  <c:v>Y (m)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'Right Cross'!$A$3:$A$14</c:f>
              <c:numCache>
                <c:formatCode>General</c:formatCode>
                <c:ptCount val="12"/>
                <c:pt idx="0">
                  <c:v>1.8</c:v>
                </c:pt>
                <c:pt idx="1">
                  <c:v>1.9</c:v>
                </c:pt>
                <c:pt idx="2">
                  <c:v>2.0</c:v>
                </c:pt>
                <c:pt idx="3">
                  <c:v>2.06666666667</c:v>
                </c:pt>
                <c:pt idx="4">
                  <c:v>2.1</c:v>
                </c:pt>
                <c:pt idx="5">
                  <c:v>2.13333333333</c:v>
                </c:pt>
                <c:pt idx="6">
                  <c:v>2.16666666667</c:v>
                </c:pt>
                <c:pt idx="7">
                  <c:v>2.2</c:v>
                </c:pt>
                <c:pt idx="8">
                  <c:v>2.23333333333</c:v>
                </c:pt>
                <c:pt idx="9">
                  <c:v>2.26666666667</c:v>
                </c:pt>
                <c:pt idx="10">
                  <c:v>2.3</c:v>
                </c:pt>
                <c:pt idx="11">
                  <c:v>2.33333333333</c:v>
                </c:pt>
              </c:numCache>
            </c:numRef>
          </c:xVal>
          <c:yVal>
            <c:numRef>
              <c:f>'Right Cross'!$C$3:$C$14</c:f>
              <c:numCache>
                <c:formatCode>General</c:formatCode>
                <c:ptCount val="12"/>
                <c:pt idx="0">
                  <c:v>-0.00124392638591</c:v>
                </c:pt>
                <c:pt idx="1">
                  <c:v>0.00808552150842</c:v>
                </c:pt>
                <c:pt idx="2">
                  <c:v>0.00771234359265</c:v>
                </c:pt>
                <c:pt idx="3">
                  <c:v>0.00240492434609</c:v>
                </c:pt>
                <c:pt idx="4">
                  <c:v>0.00771234359265</c:v>
                </c:pt>
                <c:pt idx="5">
                  <c:v>0.0534473703813</c:v>
                </c:pt>
                <c:pt idx="6">
                  <c:v>0.108511845064</c:v>
                </c:pt>
                <c:pt idx="7">
                  <c:v>0.201930716646</c:v>
                </c:pt>
                <c:pt idx="8">
                  <c:v>0.289254348937</c:v>
                </c:pt>
                <c:pt idx="9">
                  <c:v>0.348009138565</c:v>
                </c:pt>
                <c:pt idx="10">
                  <c:v>0.38760746185</c:v>
                </c:pt>
                <c:pt idx="11">
                  <c:v>0.390841670453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3064432"/>
        <c:axId val="-2015838800"/>
      </c:scatterChart>
      <c:valAx>
        <c:axId val="2083064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5838800"/>
        <c:crosses val="autoZero"/>
        <c:crossBetween val="midCat"/>
      </c:valAx>
      <c:valAx>
        <c:axId val="-201583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064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Horizontal and Vertical Ball Velocity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'Left Jab'!$D$2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'Left Jab'!$A$3:$A$26</c:f>
              <c:numCache>
                <c:formatCode>General</c:formatCode>
                <c:ptCount val="24"/>
                <c:pt idx="0">
                  <c:v>1.26666666667</c:v>
                </c:pt>
                <c:pt idx="1">
                  <c:v>1.43333333333</c:v>
                </c:pt>
                <c:pt idx="2">
                  <c:v>1.6</c:v>
                </c:pt>
                <c:pt idx="3">
                  <c:v>1.66666666667</c:v>
                </c:pt>
                <c:pt idx="4">
                  <c:v>1.7</c:v>
                </c:pt>
                <c:pt idx="5">
                  <c:v>1.73333333333</c:v>
                </c:pt>
                <c:pt idx="6">
                  <c:v>1.76666666667</c:v>
                </c:pt>
                <c:pt idx="7">
                  <c:v>1.8</c:v>
                </c:pt>
                <c:pt idx="8">
                  <c:v>1.83333333333</c:v>
                </c:pt>
                <c:pt idx="9">
                  <c:v>1.86666666667</c:v>
                </c:pt>
                <c:pt idx="10">
                  <c:v>1.9</c:v>
                </c:pt>
                <c:pt idx="11">
                  <c:v>1.93333333333</c:v>
                </c:pt>
                <c:pt idx="12">
                  <c:v>1.96666666667</c:v>
                </c:pt>
                <c:pt idx="13">
                  <c:v>2.0</c:v>
                </c:pt>
                <c:pt idx="14">
                  <c:v>2.03333333333</c:v>
                </c:pt>
                <c:pt idx="15">
                  <c:v>2.06666666667</c:v>
                </c:pt>
                <c:pt idx="16">
                  <c:v>2.1</c:v>
                </c:pt>
                <c:pt idx="17">
                  <c:v>2.13333333333</c:v>
                </c:pt>
                <c:pt idx="18">
                  <c:v>2.16666666667</c:v>
                </c:pt>
                <c:pt idx="19">
                  <c:v>2.2</c:v>
                </c:pt>
                <c:pt idx="20">
                  <c:v>2.23333333333</c:v>
                </c:pt>
                <c:pt idx="21">
                  <c:v>2.26666666667</c:v>
                </c:pt>
                <c:pt idx="22">
                  <c:v>2.3</c:v>
                </c:pt>
                <c:pt idx="23">
                  <c:v>2.33333333333</c:v>
                </c:pt>
              </c:numCache>
            </c:numRef>
          </c:xVal>
          <c:yVal>
            <c:numRef>
              <c:f>'Left Jab'!$D$3:$D$26</c:f>
              <c:numCache>
                <c:formatCode>General</c:formatCode>
                <c:ptCount val="24"/>
                <c:pt idx="0">
                  <c:v>0.35869720252</c:v>
                </c:pt>
                <c:pt idx="1">
                  <c:v>0.645477586799</c:v>
                </c:pt>
                <c:pt idx="2">
                  <c:v>1.34831012424</c:v>
                </c:pt>
                <c:pt idx="3">
                  <c:v>4.170908296479999</c:v>
                </c:pt>
                <c:pt idx="4">
                  <c:v>7.54296320389</c:v>
                </c:pt>
                <c:pt idx="5">
                  <c:v>6.0657977517</c:v>
                </c:pt>
                <c:pt idx="6">
                  <c:v>2.32473233644</c:v>
                </c:pt>
                <c:pt idx="7">
                  <c:v>-1.2348118349</c:v>
                </c:pt>
                <c:pt idx="8">
                  <c:v>-3.60661496724</c:v>
                </c:pt>
                <c:pt idx="9">
                  <c:v>-5.06387162407</c:v>
                </c:pt>
                <c:pt idx="10">
                  <c:v>-6.64880740418</c:v>
                </c:pt>
                <c:pt idx="11">
                  <c:v>-8.16972296014</c:v>
                </c:pt>
                <c:pt idx="12">
                  <c:v>-8.217187928789998</c:v>
                </c:pt>
                <c:pt idx="13">
                  <c:v>-7.648889366449999</c:v>
                </c:pt>
                <c:pt idx="14">
                  <c:v>-7.167308809109999</c:v>
                </c:pt>
                <c:pt idx="15">
                  <c:v>-6.63123386908</c:v>
                </c:pt>
                <c:pt idx="16">
                  <c:v>-6.229998857289999</c:v>
                </c:pt>
                <c:pt idx="17">
                  <c:v>-5.46983670887</c:v>
                </c:pt>
                <c:pt idx="18">
                  <c:v>-3.92507370153</c:v>
                </c:pt>
                <c:pt idx="19">
                  <c:v>-1.92622368617</c:v>
                </c:pt>
                <c:pt idx="20">
                  <c:v>0.304925469871</c:v>
                </c:pt>
                <c:pt idx="21">
                  <c:v>1.92446961743</c:v>
                </c:pt>
                <c:pt idx="22">
                  <c:v>2.93225108741</c:v>
                </c:pt>
                <c:pt idx="23">
                  <c:v>3.5877603707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'Left Jab'!$E$2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'Left Jab'!$A$3:$A$26</c:f>
              <c:numCache>
                <c:formatCode>General</c:formatCode>
                <c:ptCount val="24"/>
                <c:pt idx="0">
                  <c:v>1.26666666667</c:v>
                </c:pt>
                <c:pt idx="1">
                  <c:v>1.43333333333</c:v>
                </c:pt>
                <c:pt idx="2">
                  <c:v>1.6</c:v>
                </c:pt>
                <c:pt idx="3">
                  <c:v>1.66666666667</c:v>
                </c:pt>
                <c:pt idx="4">
                  <c:v>1.7</c:v>
                </c:pt>
                <c:pt idx="5">
                  <c:v>1.73333333333</c:v>
                </c:pt>
                <c:pt idx="6">
                  <c:v>1.76666666667</c:v>
                </c:pt>
                <c:pt idx="7">
                  <c:v>1.8</c:v>
                </c:pt>
                <c:pt idx="8">
                  <c:v>1.83333333333</c:v>
                </c:pt>
                <c:pt idx="9">
                  <c:v>1.86666666667</c:v>
                </c:pt>
                <c:pt idx="10">
                  <c:v>1.9</c:v>
                </c:pt>
                <c:pt idx="11">
                  <c:v>1.93333333333</c:v>
                </c:pt>
                <c:pt idx="12">
                  <c:v>1.96666666667</c:v>
                </c:pt>
                <c:pt idx="13">
                  <c:v>2.0</c:v>
                </c:pt>
                <c:pt idx="14">
                  <c:v>2.03333333333</c:v>
                </c:pt>
                <c:pt idx="15">
                  <c:v>2.06666666667</c:v>
                </c:pt>
                <c:pt idx="16">
                  <c:v>2.1</c:v>
                </c:pt>
                <c:pt idx="17">
                  <c:v>2.13333333333</c:v>
                </c:pt>
                <c:pt idx="18">
                  <c:v>2.16666666667</c:v>
                </c:pt>
                <c:pt idx="19">
                  <c:v>2.2</c:v>
                </c:pt>
                <c:pt idx="20">
                  <c:v>2.23333333333</c:v>
                </c:pt>
                <c:pt idx="21">
                  <c:v>2.26666666667</c:v>
                </c:pt>
                <c:pt idx="22">
                  <c:v>2.3</c:v>
                </c:pt>
                <c:pt idx="23">
                  <c:v>2.33333333333</c:v>
                </c:pt>
              </c:numCache>
            </c:numRef>
          </c:xVal>
          <c:yVal>
            <c:numRef>
              <c:f>'Left Jab'!$E$3:$E$26</c:f>
              <c:numCache>
                <c:formatCode>General</c:formatCode>
                <c:ptCount val="24"/>
                <c:pt idx="0">
                  <c:v>0.0765614871459</c:v>
                </c:pt>
                <c:pt idx="1">
                  <c:v>0.170956259132</c:v>
                </c:pt>
                <c:pt idx="2">
                  <c:v>0.469681738171</c:v>
                </c:pt>
                <c:pt idx="3">
                  <c:v>1.7466495305</c:v>
                </c:pt>
                <c:pt idx="4">
                  <c:v>5.17578742074</c:v>
                </c:pt>
                <c:pt idx="5">
                  <c:v>8.548396274530001</c:v>
                </c:pt>
                <c:pt idx="6">
                  <c:v>10.1673247618</c:v>
                </c:pt>
                <c:pt idx="7">
                  <c:v>9.741552496309997</c:v>
                </c:pt>
                <c:pt idx="8">
                  <c:v>8.625649441</c:v>
                </c:pt>
                <c:pt idx="9">
                  <c:v>7.31906531787</c:v>
                </c:pt>
                <c:pt idx="10">
                  <c:v>5.44848568491</c:v>
                </c:pt>
                <c:pt idx="11">
                  <c:v>3.14050569034</c:v>
                </c:pt>
                <c:pt idx="12">
                  <c:v>0.725901966895</c:v>
                </c:pt>
                <c:pt idx="13">
                  <c:v>-0.771297528606</c:v>
                </c:pt>
                <c:pt idx="14">
                  <c:v>-1.76760200202</c:v>
                </c:pt>
                <c:pt idx="15">
                  <c:v>-2.8098276008</c:v>
                </c:pt>
                <c:pt idx="16">
                  <c:v>-3.90221168203</c:v>
                </c:pt>
                <c:pt idx="17">
                  <c:v>-5.27169920652</c:v>
                </c:pt>
                <c:pt idx="18">
                  <c:v>-6.92627217247</c:v>
                </c:pt>
                <c:pt idx="19">
                  <c:v>-8.27674086177</c:v>
                </c:pt>
                <c:pt idx="20">
                  <c:v>-9.00208441727</c:v>
                </c:pt>
                <c:pt idx="21">
                  <c:v>-8.96325183185</c:v>
                </c:pt>
                <c:pt idx="22">
                  <c:v>-8.5439407147</c:v>
                </c:pt>
                <c:pt idx="23">
                  <c:v>-8.27072972734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50880"/>
        <c:axId val="2128104656"/>
      </c:scatterChart>
      <c:valAx>
        <c:axId val="-205725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(sec)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104656"/>
        <c:crosses val="autoZero"/>
        <c:crossBetween val="midCat"/>
      </c:valAx>
      <c:valAx>
        <c:axId val="212810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7250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Horizontal and Vertical</a:t>
            </a:r>
            <a:r>
              <a:rPr lang="en-US" baseline="0"/>
              <a:t> Elbow Velocity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'Left Jab'!$D$46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'Left Jab'!$A$47:$A$56</c:f>
              <c:numCache>
                <c:formatCode>General</c:formatCode>
                <c:ptCount val="10"/>
                <c:pt idx="0">
                  <c:v>1.33333333333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1.8</c:v>
                </c:pt>
              </c:numCache>
            </c:numRef>
          </c:xVal>
          <c:yVal>
            <c:numRef>
              <c:f>'Left Jab'!$D$47:$D$56</c:f>
              <c:numCache>
                <c:formatCode>General</c:formatCode>
                <c:ptCount val="10"/>
                <c:pt idx="0">
                  <c:v>0.723247494964</c:v>
                </c:pt>
                <c:pt idx="1">
                  <c:v>1.05703868957</c:v>
                </c:pt>
                <c:pt idx="2">
                  <c:v>1.819922494</c:v>
                </c:pt>
                <c:pt idx="3">
                  <c:v>2.76900881705</c:v>
                </c:pt>
                <c:pt idx="4">
                  <c:v>3.64600820707</c:v>
                </c:pt>
                <c:pt idx="5">
                  <c:v>4.085089830909997</c:v>
                </c:pt>
                <c:pt idx="6">
                  <c:v>3.90455781544</c:v>
                </c:pt>
                <c:pt idx="7">
                  <c:v>3.03908415119</c:v>
                </c:pt>
                <c:pt idx="8">
                  <c:v>1.75497359526</c:v>
                </c:pt>
                <c:pt idx="9">
                  <c:v>1.14863205672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'Left Jab'!$E$46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'Left Jab'!$A$47:$A$56</c:f>
              <c:numCache>
                <c:formatCode>General</c:formatCode>
                <c:ptCount val="10"/>
                <c:pt idx="0">
                  <c:v>1.33333333333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1.8</c:v>
                </c:pt>
              </c:numCache>
            </c:numRef>
          </c:xVal>
          <c:yVal>
            <c:numRef>
              <c:f>'Left Jab'!$E$47:$E$56</c:f>
              <c:numCache>
                <c:formatCode>General</c:formatCode>
                <c:ptCount val="10"/>
                <c:pt idx="0">
                  <c:v>0.371642041947</c:v>
                </c:pt>
                <c:pt idx="1">
                  <c:v>0.600460172438</c:v>
                </c:pt>
                <c:pt idx="2">
                  <c:v>1.14956614878</c:v>
                </c:pt>
                <c:pt idx="3">
                  <c:v>2.14001887722</c:v>
                </c:pt>
                <c:pt idx="4">
                  <c:v>2.72570307985</c:v>
                </c:pt>
                <c:pt idx="5">
                  <c:v>2.49356467764</c:v>
                </c:pt>
                <c:pt idx="6">
                  <c:v>1.58918048163</c:v>
                </c:pt>
                <c:pt idx="7">
                  <c:v>0.593634690094</c:v>
                </c:pt>
                <c:pt idx="8">
                  <c:v>0.0939792556161</c:v>
                </c:pt>
                <c:pt idx="9">
                  <c:v>-0.0803491553762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4539952"/>
        <c:axId val="-2018850480"/>
      </c:scatterChart>
      <c:valAx>
        <c:axId val="-2134539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8850480"/>
        <c:crosses val="autoZero"/>
        <c:crossBetween val="midCat"/>
      </c:valAx>
      <c:valAx>
        <c:axId val="-201885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53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Horizontal and Vertical Velocity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'Left Jab'!$D$74</c:f>
              <c:strCache>
                <c:ptCount val="1"/>
                <c:pt idx="0">
                  <c:v>X Velocity (m/s)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'Left Jab'!$A$75:$A$84</c:f>
              <c:numCache>
                <c:formatCode>General</c:formatCode>
                <c:ptCount val="10"/>
                <c:pt idx="0">
                  <c:v>1.3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1.76666666667</c:v>
                </c:pt>
              </c:numCache>
            </c:numRef>
          </c:xVal>
          <c:yVal>
            <c:numRef>
              <c:f>'Left Jab'!$D$75:$D$84</c:f>
              <c:numCache>
                <c:formatCode>General</c:formatCode>
                <c:ptCount val="10"/>
                <c:pt idx="0">
                  <c:v>0.499401337473</c:v>
                </c:pt>
                <c:pt idx="1">
                  <c:v>0.747677141394</c:v>
                </c:pt>
                <c:pt idx="2">
                  <c:v>1.45042173034</c:v>
                </c:pt>
                <c:pt idx="3">
                  <c:v>2.90981400216</c:v>
                </c:pt>
                <c:pt idx="4">
                  <c:v>4.97857761595</c:v>
                </c:pt>
                <c:pt idx="5">
                  <c:v>6.52764740955</c:v>
                </c:pt>
                <c:pt idx="6">
                  <c:v>5.96264085966</c:v>
                </c:pt>
                <c:pt idx="7">
                  <c:v>3.65638907019</c:v>
                </c:pt>
                <c:pt idx="8">
                  <c:v>1.85301577316</c:v>
                </c:pt>
                <c:pt idx="9">
                  <c:v>0.88406702124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'Left Jab'!$E$74</c:f>
              <c:strCache>
                <c:ptCount val="1"/>
                <c:pt idx="0">
                  <c:v>Y Velocity (m/s)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'Left Jab'!$A$75:$A$84</c:f>
              <c:numCache>
                <c:formatCode>General</c:formatCode>
                <c:ptCount val="10"/>
                <c:pt idx="0">
                  <c:v>1.3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1.76666666667</c:v>
                </c:pt>
              </c:numCache>
            </c:numRef>
          </c:xVal>
          <c:yVal>
            <c:numRef>
              <c:f>'Left Jab'!$E$75:$E$84</c:f>
              <c:numCache>
                <c:formatCode>General</c:formatCode>
                <c:ptCount val="10"/>
                <c:pt idx="0">
                  <c:v>0.232992543191</c:v>
                </c:pt>
                <c:pt idx="1">
                  <c:v>0.391976458928</c:v>
                </c:pt>
                <c:pt idx="2">
                  <c:v>0.774264102756</c:v>
                </c:pt>
                <c:pt idx="3">
                  <c:v>1.41175534099</c:v>
                </c:pt>
                <c:pt idx="4">
                  <c:v>1.9920945001</c:v>
                </c:pt>
                <c:pt idx="5">
                  <c:v>2.17306993082</c:v>
                </c:pt>
                <c:pt idx="6">
                  <c:v>1.7915989859</c:v>
                </c:pt>
                <c:pt idx="7">
                  <c:v>1.15550028202</c:v>
                </c:pt>
                <c:pt idx="8">
                  <c:v>0.67649118077</c:v>
                </c:pt>
                <c:pt idx="9">
                  <c:v>0.308774946368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7410976"/>
        <c:axId val="-2016076784"/>
      </c:scatterChart>
      <c:valAx>
        <c:axId val="-203741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6076784"/>
        <c:crosses val="autoZero"/>
        <c:crossBetween val="midCat"/>
      </c:valAx>
      <c:valAx>
        <c:axId val="-201607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410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Wrist Displacement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'Left Jab'!$B$74</c:f>
              <c:strCache>
                <c:ptCount val="1"/>
                <c:pt idx="0">
                  <c:v>X (m)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'Left Jab'!$A$75:$A$84</c:f>
              <c:numCache>
                <c:formatCode>General</c:formatCode>
                <c:ptCount val="10"/>
                <c:pt idx="0">
                  <c:v>1.3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1.76666666667</c:v>
                </c:pt>
              </c:numCache>
            </c:numRef>
          </c:xVal>
          <c:yVal>
            <c:numRef>
              <c:f>'Left Jab'!$B$75:$B$84</c:f>
              <c:numCache>
                <c:formatCode>General</c:formatCode>
                <c:ptCount val="10"/>
                <c:pt idx="0">
                  <c:v>-0.0119660751573</c:v>
                </c:pt>
                <c:pt idx="1">
                  <c:v>0.0452702563645</c:v>
                </c:pt>
                <c:pt idx="2">
                  <c:v>0.122673190075</c:v>
                </c:pt>
                <c:pt idx="3">
                  <c:v>0.204594781536</c:v>
                </c:pt>
                <c:pt idx="4">
                  <c:v>0.327267971611</c:v>
                </c:pt>
                <c:pt idx="5">
                  <c:v>0.541778696547</c:v>
                </c:pt>
                <c:pt idx="6">
                  <c:v>0.829173697442</c:v>
                </c:pt>
                <c:pt idx="7">
                  <c:v>1.00209603529</c:v>
                </c:pt>
                <c:pt idx="8">
                  <c:v>1.0461947878</c:v>
                </c:pt>
                <c:pt idx="9">
                  <c:v>1.06012731586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'Left Jab'!$C$74</c:f>
              <c:strCache>
                <c:ptCount val="1"/>
                <c:pt idx="0">
                  <c:v>Y (m)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'Left Jab'!$A$75:$A$84</c:f>
              <c:numCache>
                <c:formatCode>General</c:formatCode>
                <c:ptCount val="10"/>
                <c:pt idx="0">
                  <c:v>1.3</c:v>
                </c:pt>
                <c:pt idx="1">
                  <c:v>1.46666666667</c:v>
                </c:pt>
                <c:pt idx="2">
                  <c:v>1.53333333333</c:v>
                </c:pt>
                <c:pt idx="3">
                  <c:v>1.56666666667</c:v>
                </c:pt>
                <c:pt idx="4">
                  <c:v>1.6</c:v>
                </c:pt>
                <c:pt idx="5">
                  <c:v>1.63333333333</c:v>
                </c:pt>
                <c:pt idx="6">
                  <c:v>1.66666666667</c:v>
                </c:pt>
                <c:pt idx="7">
                  <c:v>1.7</c:v>
                </c:pt>
                <c:pt idx="8">
                  <c:v>1.73333333333</c:v>
                </c:pt>
                <c:pt idx="9">
                  <c:v>1.76666666667</c:v>
                </c:pt>
              </c:numCache>
            </c:numRef>
          </c:xVal>
          <c:yVal>
            <c:numRef>
              <c:f>'Left Jab'!$C$75:$C$84</c:f>
              <c:numCache>
                <c:formatCode>General</c:formatCode>
                <c:ptCount val="10"/>
                <c:pt idx="0">
                  <c:v>0.00368186927918</c:v>
                </c:pt>
                <c:pt idx="1">
                  <c:v>0.0238903108911</c:v>
                </c:pt>
                <c:pt idx="2">
                  <c:v>0.0761059115777</c:v>
                </c:pt>
                <c:pt idx="3">
                  <c:v>0.113928750537</c:v>
                </c:pt>
                <c:pt idx="4">
                  <c:v>0.181834135083</c:v>
                </c:pt>
                <c:pt idx="5">
                  <c:v>0.255931754327</c:v>
                </c:pt>
                <c:pt idx="6">
                  <c:v>0.344045580486</c:v>
                </c:pt>
                <c:pt idx="7">
                  <c:v>0.384002230049</c:v>
                </c:pt>
                <c:pt idx="8">
                  <c:v>0.413666381401</c:v>
                </c:pt>
                <c:pt idx="9">
                  <c:v>0.415716513159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170144"/>
        <c:axId val="-2037437024"/>
      </c:scatterChart>
      <c:valAx>
        <c:axId val="-213717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437024"/>
        <c:crosses val="autoZero"/>
        <c:crossBetween val="midCat"/>
      </c:valAx>
      <c:valAx>
        <c:axId val="-203743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7170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244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727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0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3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87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86751D-5086-9A45-966C-A3AB8483DDB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07E1F1-5F0C-E247-97E6-428083A1EA7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8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trong.com/article/525164-muscles-that-get-stronger-from-boxing/" TargetMode="External"/><Relationship Id="rId4" Type="http://schemas.openxmlformats.org/officeDocument/2006/relationships/hyperlink" Target="http://www.expertboxing.com/boxing-training/boxing-workouts/why-lifting-weights-wont-increase-punching-power-part-2" TargetMode="External"/><Relationship Id="rId5" Type="http://schemas.openxmlformats.org/officeDocument/2006/relationships/hyperlink" Target="http://www.liveforlifetraining.co.uk/services/boxing/the-big-5-boxing-punches/" TargetMode="External"/><Relationship Id="rId6" Type="http://schemas.openxmlformats.org/officeDocument/2006/relationships/hyperlink" Target="http://www.livestrong.com/article/538379-how-to-measure-force-on-a-punching-ba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kmccready.wordpress.com/2014/02/25/boxing-and-nz-health-authoriti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Biomechanics of a Boxing Punch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Hank Bryant</a:t>
            </a:r>
          </a:p>
          <a:p>
            <a:r>
              <a:rPr lang="en-US" dirty="0" smtClean="0"/>
              <a:t>University of Pennsylvania</a:t>
            </a:r>
          </a:p>
          <a:p>
            <a:r>
              <a:rPr lang="en-US" dirty="0" smtClean="0"/>
              <a:t>BIOL 438: Systems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Cross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16" y="1737359"/>
            <a:ext cx="2979819" cy="46177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1737361"/>
            <a:ext cx="2985295" cy="461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69" y="1737361"/>
            <a:ext cx="2977949" cy="46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ght Cross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236" y="0"/>
            <a:ext cx="3798285" cy="6381906"/>
          </a:xfrm>
        </p:spPr>
      </p:pic>
    </p:spTree>
    <p:extLst>
      <p:ext uri="{BB962C8B-B14F-4D97-AF65-F5344CB8AC3E}">
        <p14:creationId xmlns:p14="http://schemas.microsoft.com/office/powerpoint/2010/main" val="18924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Cross: Ball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272669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3571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Cross: Elbow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15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095609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273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Cross: Wrist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16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511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718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Cross: Wrist </a:t>
            </a:r>
            <a:r>
              <a:rPr lang="en-US" dirty="0" smtClean="0"/>
              <a:t>Displacement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13895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635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Jab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83" y="1737360"/>
            <a:ext cx="2972697" cy="46275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04" y="1755666"/>
            <a:ext cx="2973967" cy="4590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37360"/>
            <a:ext cx="2958353" cy="45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ft Jab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878" y="0"/>
            <a:ext cx="3566993" cy="6342988"/>
          </a:xfrm>
        </p:spPr>
      </p:pic>
    </p:spTree>
    <p:extLst>
      <p:ext uri="{BB962C8B-B14F-4D97-AF65-F5344CB8AC3E}">
        <p14:creationId xmlns:p14="http://schemas.microsoft.com/office/powerpoint/2010/main" val="4354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Jab: Ball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08283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9972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Jab: Elbow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65535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848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Boxing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1466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Ancient </a:t>
            </a:r>
            <a:r>
              <a:rPr lang="en-US" dirty="0" err="1" smtClean="0"/>
              <a:t>Sumeria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Millennium BCE</a:t>
            </a:r>
          </a:p>
          <a:p>
            <a:pPr lvl="1"/>
            <a:r>
              <a:rPr lang="en-US" dirty="0" smtClean="0"/>
              <a:t>First known depiction of boxing</a:t>
            </a:r>
          </a:p>
          <a:p>
            <a:r>
              <a:rPr lang="en-US" dirty="0" smtClean="0"/>
              <a:t>Minoan Crete 1500-900 BCE</a:t>
            </a:r>
          </a:p>
          <a:p>
            <a:pPr lvl="1"/>
            <a:r>
              <a:rPr lang="en-US" dirty="0" smtClean="0"/>
              <a:t>First evidence for fist fighting with gloves</a:t>
            </a:r>
          </a:p>
          <a:p>
            <a:r>
              <a:rPr lang="en-US" dirty="0" smtClean="0"/>
              <a:t>Ancient Roman Amphitheaters</a:t>
            </a:r>
          </a:p>
          <a:p>
            <a:pPr lvl="1"/>
            <a:r>
              <a:rPr lang="en-US" dirty="0" smtClean="0"/>
              <a:t>Banned in 393 AD</a:t>
            </a:r>
          </a:p>
          <a:p>
            <a:r>
              <a:rPr lang="en-US" dirty="0" smtClean="0"/>
              <a:t>Resurfaced in London in late 17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smtClean="0"/>
              <a:t>Bare-knuckle boxing or “prizefighting”</a:t>
            </a:r>
          </a:p>
          <a:p>
            <a:r>
              <a:rPr lang="en-US" dirty="0" smtClean="0"/>
              <a:t>Illegal in U.S. and UK for much of 19</a:t>
            </a:r>
            <a:r>
              <a:rPr lang="en-US" baseline="30000" dirty="0" smtClean="0"/>
              <a:t>th</a:t>
            </a:r>
            <a:r>
              <a:rPr lang="en-US" dirty="0" smtClean="0"/>
              <a:t> and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smtClean="0"/>
              <a:t>Legitimized in middle to late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Now: 12 rounds, extreme amounts of money spent each year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676" y="2004419"/>
            <a:ext cx="1171501" cy="199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748" y="2078794"/>
            <a:ext cx="2567549" cy="19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854" y="2659569"/>
            <a:ext cx="2270734" cy="3618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664" y="4122212"/>
            <a:ext cx="3769771" cy="21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Jab: Wrist </a:t>
            </a:r>
            <a:r>
              <a:rPr lang="en-US" dirty="0" smtClean="0"/>
              <a:t>Velocity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55425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681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Jab: Wrist </a:t>
            </a:r>
            <a:r>
              <a:rPr lang="en-US" dirty="0" smtClean="0"/>
              <a:t>Displacement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58872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1265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Punch Comparison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44299" y="6039388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*All values were calculated for the x-direction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38311"/>
              </p:ext>
            </p:extLst>
          </p:nvPr>
        </p:nvGraphicFramePr>
        <p:xfrm>
          <a:off x="293492" y="2669457"/>
          <a:ext cx="11665974" cy="1893672"/>
        </p:xfrm>
        <a:graphic>
          <a:graphicData uri="http://schemas.openxmlformats.org/drawingml/2006/table">
            <a:tbl>
              <a:tblPr/>
              <a:tblGrid>
                <a:gridCol w="840658"/>
                <a:gridCol w="1061884"/>
                <a:gridCol w="1386348"/>
                <a:gridCol w="1283110"/>
                <a:gridCol w="1430593"/>
                <a:gridCol w="1209368"/>
                <a:gridCol w="1460090"/>
                <a:gridCol w="1533832"/>
                <a:gridCol w="1460091"/>
              </a:tblGrid>
              <a:tr h="631224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Ball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Velocity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Ball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Acceleration 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Elbow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Velocity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Elbow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Acceleration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Wrist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Velocity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Wrist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Acceleration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Wrist Displacement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Impact Force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631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Right Cross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7.91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263.67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7.9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48.47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7.95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48.77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1.57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291.16</a:t>
                      </a:r>
                      <a:endParaRPr lang="nb-NO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631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Left Jab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7.54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94.25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4.09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40.85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6.53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40.81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charset="0"/>
                        </a:rPr>
                        <a:t>1.06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243.64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352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Don’t get in a fight with boxer, MMA fighter, or karate professional</a:t>
            </a:r>
          </a:p>
          <a:p>
            <a:r>
              <a:rPr lang="en-US" dirty="0" smtClean="0"/>
              <a:t>Right cross generates more velocity, acceleration, and force</a:t>
            </a:r>
          </a:p>
          <a:p>
            <a:pPr lvl="1"/>
            <a:r>
              <a:rPr lang="en-US" dirty="0" smtClean="0"/>
              <a:t>Torque from body swivel</a:t>
            </a:r>
          </a:p>
          <a:p>
            <a:pPr lvl="1"/>
            <a:r>
              <a:rPr lang="en-US" dirty="0" smtClean="0"/>
              <a:t>Weight transfer</a:t>
            </a:r>
          </a:p>
          <a:p>
            <a:pPr lvl="1"/>
            <a:r>
              <a:rPr lang="en-US" dirty="0" smtClean="0"/>
              <a:t>Engagement of additional muscle groups like </a:t>
            </a:r>
            <a:r>
              <a:rPr lang="en-US" dirty="0" err="1" smtClean="0"/>
              <a:t>lats</a:t>
            </a:r>
            <a:r>
              <a:rPr lang="en-US" dirty="0" smtClean="0"/>
              <a:t>, trapezius, core, etc.</a:t>
            </a:r>
          </a:p>
          <a:p>
            <a:pPr lvl="2"/>
            <a:r>
              <a:rPr lang="en-US" sz="1600" dirty="0" smtClean="0"/>
              <a:t>Additional energy required</a:t>
            </a:r>
          </a:p>
          <a:p>
            <a:r>
              <a:rPr lang="en-US" dirty="0" smtClean="0"/>
              <a:t>However, jab requires less time to execute</a:t>
            </a:r>
          </a:p>
          <a:p>
            <a:pPr lvl="1"/>
            <a:r>
              <a:rPr lang="en-US" dirty="0" smtClean="0"/>
              <a:t>More punches per time interval</a:t>
            </a:r>
          </a:p>
          <a:p>
            <a:r>
              <a:rPr lang="en-US" dirty="0" smtClean="0"/>
              <a:t>Right cross requires more commitment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eaves the body more vulnerable to attack</a:t>
            </a:r>
          </a:p>
          <a:p>
            <a:r>
              <a:rPr lang="en-US" dirty="0" smtClean="0"/>
              <a:t>One punch may be more beneficial as a counter in different situations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6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6099933" cy="4304343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average person generates about 1/10 – 1/5 the amount of force of pros</a:t>
            </a:r>
          </a:p>
          <a:p>
            <a:r>
              <a:rPr lang="en-US" dirty="0" smtClean="0"/>
              <a:t>Average force of karate </a:t>
            </a:r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b</a:t>
            </a:r>
            <a:r>
              <a:rPr lang="en-US" dirty="0" smtClean="0"/>
              <a:t>elt punch – </a:t>
            </a:r>
            <a:r>
              <a:rPr lang="en-US" b="1" dirty="0" smtClean="0"/>
              <a:t>325 </a:t>
            </a:r>
            <a:r>
              <a:rPr lang="en-US" b="1" dirty="0" err="1" smtClean="0"/>
              <a:t>lbs</a:t>
            </a:r>
            <a:r>
              <a:rPr lang="en-US" dirty="0" smtClean="0"/>
              <a:t> (1,446N) </a:t>
            </a:r>
            <a:endParaRPr lang="en-US" b="1" dirty="0" smtClean="0"/>
          </a:p>
          <a:p>
            <a:pPr lvl="1"/>
            <a:r>
              <a:rPr lang="en-US" dirty="0" smtClean="0"/>
              <a:t>687lbs of force need to break concrete slab 1.5 inches thick</a:t>
            </a:r>
          </a:p>
          <a:p>
            <a:r>
              <a:rPr lang="en-US" dirty="0" smtClean="0"/>
              <a:t>Ivan </a:t>
            </a:r>
            <a:r>
              <a:rPr lang="en-US" dirty="0" err="1" smtClean="0"/>
              <a:t>Drago</a:t>
            </a:r>
            <a:r>
              <a:rPr lang="en-US" dirty="0" smtClean="0"/>
              <a:t> of </a:t>
            </a:r>
            <a:r>
              <a:rPr lang="en-US" i="1" dirty="0" smtClean="0"/>
              <a:t>Rocky IV</a:t>
            </a:r>
            <a:r>
              <a:rPr lang="en-US" dirty="0" smtClean="0"/>
              <a:t> measured 2,150 psi – </a:t>
            </a:r>
            <a:r>
              <a:rPr lang="en-US" b="1" dirty="0" smtClean="0"/>
              <a:t>8,600 </a:t>
            </a:r>
            <a:r>
              <a:rPr lang="en-US" b="1" dirty="0" err="1" smtClean="0"/>
              <a:t>lbs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Amazing, but impossible</a:t>
            </a:r>
          </a:p>
          <a:p>
            <a:r>
              <a:rPr lang="en-US" dirty="0" smtClean="0"/>
              <a:t>1985 study of Frank Bruno (World Boxing Council Heavyweight Champ) – </a:t>
            </a:r>
            <a:r>
              <a:rPr lang="en-US" b="1" dirty="0" smtClean="0"/>
              <a:t>920 </a:t>
            </a:r>
            <a:r>
              <a:rPr lang="en-US" b="1" dirty="0" err="1" smtClean="0"/>
              <a:t>lbs</a:t>
            </a:r>
            <a:endParaRPr lang="en-US" b="1" dirty="0" smtClean="0"/>
          </a:p>
          <a:p>
            <a:pPr lvl="1"/>
            <a:r>
              <a:rPr lang="en-US" dirty="0" smtClean="0"/>
              <a:t>Extrapolated to a real life blow of 1,420 </a:t>
            </a:r>
            <a:r>
              <a:rPr lang="en-US" dirty="0" err="1" smtClean="0"/>
              <a:t>lbs</a:t>
            </a:r>
            <a:r>
              <a:rPr lang="en-US" dirty="0" smtClean="0"/>
              <a:t>, this accelerates his opponent’s head to 53 g – 53 times the force of gravity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391" y="1845733"/>
            <a:ext cx="4433031" cy="29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1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Evaluate a better boxer</a:t>
            </a:r>
          </a:p>
          <a:p>
            <a:pPr lvl="1"/>
            <a:r>
              <a:rPr lang="en-US" dirty="0" smtClean="0"/>
              <a:t>Better technique = better results (force, velocity, power, etc.)</a:t>
            </a:r>
          </a:p>
          <a:p>
            <a:r>
              <a:rPr lang="en-US" dirty="0" smtClean="0"/>
              <a:t>Minimize environmental conditions</a:t>
            </a:r>
          </a:p>
          <a:p>
            <a:pPr lvl="1"/>
            <a:r>
              <a:rPr lang="en-US" dirty="0" smtClean="0"/>
              <a:t>Less wind</a:t>
            </a:r>
          </a:p>
          <a:p>
            <a:pPr lvl="1"/>
            <a:r>
              <a:rPr lang="en-US" dirty="0" smtClean="0"/>
              <a:t>Find alternative to plastic bag as it may slow the ball significantly</a:t>
            </a:r>
          </a:p>
          <a:p>
            <a:r>
              <a:rPr lang="en-US" dirty="0" smtClean="0"/>
              <a:t>100% x-direction punch</a:t>
            </a:r>
          </a:p>
          <a:p>
            <a:pPr lvl="1"/>
            <a:r>
              <a:rPr lang="en-US" dirty="0" smtClean="0"/>
              <a:t>Translate all energy into the horizontal force</a:t>
            </a:r>
          </a:p>
          <a:p>
            <a:pPr lvl="1"/>
            <a:r>
              <a:rPr lang="en-US" dirty="0" smtClean="0"/>
              <a:t>Some lost to vertical</a:t>
            </a:r>
          </a:p>
          <a:p>
            <a:r>
              <a:rPr lang="en-US" dirty="0" smtClean="0"/>
              <a:t>Minimize friction of the rope</a:t>
            </a:r>
          </a:p>
          <a:p>
            <a:r>
              <a:rPr lang="en-US" dirty="0" smtClean="0"/>
              <a:t>Fully elastic collision =&gt; complete transfer of energy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8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Experiments and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Look into calculations of Momentum, Torque, Impulse, etc.</a:t>
            </a:r>
          </a:p>
          <a:p>
            <a:r>
              <a:rPr lang="en-US" dirty="0" smtClean="0"/>
              <a:t>How can one maximize power while minimizing energy exertion?</a:t>
            </a:r>
            <a:endParaRPr lang="en-US" dirty="0"/>
          </a:p>
          <a:p>
            <a:pPr lvl="1"/>
            <a:r>
              <a:rPr lang="en-US" dirty="0" smtClean="0"/>
              <a:t>Some fights last many rounds</a:t>
            </a:r>
            <a:r>
              <a:rPr lang="is-IS" dirty="0" smtClean="0"/>
              <a:t>….less energy now = more power later</a:t>
            </a:r>
          </a:p>
          <a:p>
            <a:r>
              <a:rPr lang="en-US" dirty="0" smtClean="0"/>
              <a:t>Timing of different punches</a:t>
            </a:r>
          </a:p>
          <a:p>
            <a:pPr lvl="1"/>
            <a:r>
              <a:rPr lang="en-US" dirty="0" smtClean="0"/>
              <a:t>Don’t want to throw all of one punch</a:t>
            </a:r>
          </a:p>
          <a:p>
            <a:pPr lvl="1"/>
            <a:r>
              <a:rPr lang="en-US" dirty="0" smtClean="0"/>
              <a:t>All about STRATEGY – know which punches to throw when</a:t>
            </a:r>
          </a:p>
          <a:p>
            <a:r>
              <a:rPr lang="en-US" dirty="0" smtClean="0"/>
              <a:t>How does footwork come into play?</a:t>
            </a:r>
          </a:p>
          <a:p>
            <a:pPr lvl="1"/>
            <a:r>
              <a:rPr lang="en-US" dirty="0" smtClean="0"/>
              <a:t>Torque utilization</a:t>
            </a:r>
          </a:p>
          <a:p>
            <a:r>
              <a:rPr lang="en-US" dirty="0" smtClean="0"/>
              <a:t>Does hand size matter?</a:t>
            </a:r>
          </a:p>
          <a:p>
            <a:pPr lvl="1"/>
            <a:r>
              <a:rPr lang="en-US" dirty="0" smtClean="0"/>
              <a:t>Increased surface area for bigger hands</a:t>
            </a:r>
          </a:p>
          <a:p>
            <a:r>
              <a:rPr lang="en-US" dirty="0" smtClean="0"/>
              <a:t>Acceleration is more important than mass</a:t>
            </a:r>
          </a:p>
          <a:p>
            <a:pPr lvl="1"/>
            <a:r>
              <a:rPr lang="en-US" dirty="0" smtClean="0"/>
              <a:t>Teach boxer’s with slower speeds to hit faster =&gt; increased force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99" y="1993217"/>
            <a:ext cx="3487175" cy="1961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08" y="4102236"/>
            <a:ext cx="3209249" cy="21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6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https://kmccready.wordpress.com/2014/02/25/boxing-and-nz-health-authorities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http://www.livestrong.com/article/525164-muscles-that-get-stronger-from-boxing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www.expertboxing.com/boxing-training/boxing-workouts/why-lifting-weights-wont-increase-punching-power-part-2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http://www.liveforlifetraining.co.uk/services/boxing/the-big-5-boxing-punches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http://www.livestrong.com/article/538379-how-to-measure-force-on-a-punching-bag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29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Dangers of Boxing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9376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Cuts, bruises, and broken teeth, ribs, and other bones</a:t>
            </a:r>
          </a:p>
          <a:p>
            <a:pPr lvl="1"/>
            <a:r>
              <a:rPr lang="en-US" dirty="0" smtClean="0"/>
              <a:t>Boxer’s fracture</a:t>
            </a:r>
          </a:p>
          <a:p>
            <a:r>
              <a:rPr lang="en-US" dirty="0" smtClean="0"/>
              <a:t>Internal bleeding and damage to organs</a:t>
            </a:r>
          </a:p>
          <a:p>
            <a:r>
              <a:rPr lang="en-US" dirty="0" smtClean="0"/>
              <a:t>Eye injuries</a:t>
            </a:r>
          </a:p>
          <a:p>
            <a:pPr lvl="1"/>
            <a:r>
              <a:rPr lang="en-US" dirty="0" smtClean="0"/>
              <a:t>Retinal detachment and hemorrhage</a:t>
            </a:r>
          </a:p>
          <a:p>
            <a:r>
              <a:rPr lang="en-US" dirty="0" smtClean="0"/>
              <a:t>Brain damage – decreased grey and white matter</a:t>
            </a:r>
          </a:p>
          <a:p>
            <a:pPr lvl="1"/>
            <a:r>
              <a:rPr lang="en-US" dirty="0" smtClean="0"/>
              <a:t>Alzheimer’s</a:t>
            </a:r>
          </a:p>
          <a:p>
            <a:pPr lvl="1"/>
            <a:r>
              <a:rPr lang="en-US" dirty="0" smtClean="0"/>
              <a:t>Dementia</a:t>
            </a:r>
          </a:p>
          <a:p>
            <a:pPr lvl="1"/>
            <a:r>
              <a:rPr lang="en-US" dirty="0" smtClean="0"/>
              <a:t>Parkinson's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523" y="3469768"/>
            <a:ext cx="2770909" cy="278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245" y="3469768"/>
            <a:ext cx="4004959" cy="2795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975" y="286603"/>
            <a:ext cx="4306230" cy="30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471955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Pectoralis</a:t>
            </a:r>
            <a:r>
              <a:rPr lang="en-US" b="1" dirty="0" smtClean="0"/>
              <a:t> Major</a:t>
            </a:r>
          </a:p>
          <a:p>
            <a:pPr lvl="1"/>
            <a:r>
              <a:rPr lang="en-US" dirty="0" smtClean="0"/>
              <a:t>Most active when elbow is elevated (hook)</a:t>
            </a:r>
          </a:p>
          <a:p>
            <a:r>
              <a:rPr lang="en-US" b="1" dirty="0" smtClean="0"/>
              <a:t>Deltoids </a:t>
            </a:r>
            <a:r>
              <a:rPr lang="en-US" dirty="0" smtClean="0"/>
              <a:t>– guarding and throwing punches</a:t>
            </a:r>
          </a:p>
          <a:p>
            <a:pPr lvl="1"/>
            <a:r>
              <a:rPr lang="en-US" dirty="0" smtClean="0"/>
              <a:t>Anterior – most active; works with </a:t>
            </a:r>
            <a:r>
              <a:rPr lang="en-US" dirty="0" err="1" smtClean="0"/>
              <a:t>pecs</a:t>
            </a:r>
            <a:r>
              <a:rPr lang="en-US" dirty="0" smtClean="0"/>
              <a:t> in synergistic fashion to maximize force</a:t>
            </a:r>
          </a:p>
          <a:p>
            <a:pPr lvl="1"/>
            <a:r>
              <a:rPr lang="en-US" dirty="0" smtClean="0"/>
              <a:t>Medial – active when arm is lifted for a right cross or left hook</a:t>
            </a:r>
          </a:p>
          <a:p>
            <a:pPr lvl="1"/>
            <a:r>
              <a:rPr lang="en-US" dirty="0" smtClean="0"/>
              <a:t>Posterior – active when pulling arm back from a punch</a:t>
            </a:r>
          </a:p>
          <a:p>
            <a:r>
              <a:rPr lang="en-US" b="1" dirty="0" smtClean="0"/>
              <a:t>Triceps </a:t>
            </a:r>
            <a:r>
              <a:rPr lang="en-US" b="1" dirty="0" err="1" smtClean="0"/>
              <a:t>Brachii</a:t>
            </a:r>
            <a:r>
              <a:rPr lang="en-US" b="1" dirty="0" smtClean="0"/>
              <a:t> </a:t>
            </a:r>
            <a:r>
              <a:rPr lang="en-US" dirty="0" smtClean="0"/>
              <a:t>– snapping elbow straight</a:t>
            </a:r>
          </a:p>
          <a:p>
            <a:r>
              <a:rPr lang="en-US" b="1" dirty="0" smtClean="0"/>
              <a:t>Biceps</a:t>
            </a:r>
            <a:r>
              <a:rPr lang="en-US" dirty="0" smtClean="0"/>
              <a:t> - guarding</a:t>
            </a:r>
          </a:p>
          <a:p>
            <a:r>
              <a:rPr lang="en-US" b="1" dirty="0" smtClean="0"/>
              <a:t>Core and waist – </a:t>
            </a:r>
            <a:r>
              <a:rPr lang="en-US" dirty="0" smtClean="0"/>
              <a:t>taking punches and swiveling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867" y="2221583"/>
            <a:ext cx="4746517" cy="38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1319" y="1737360"/>
            <a:ext cx="3714563" cy="4023360"/>
          </a:xfrm>
        </p:spPr>
        <p:txBody>
          <a:bodyPr/>
          <a:lstStyle/>
          <a:p>
            <a:r>
              <a:rPr lang="en-US" b="1" dirty="0"/>
              <a:t>Back muscles</a:t>
            </a:r>
            <a:r>
              <a:rPr lang="en-US" dirty="0"/>
              <a:t> – punch retraction</a:t>
            </a:r>
            <a:endParaRPr lang="en-US" b="1" dirty="0"/>
          </a:p>
          <a:p>
            <a:pPr lvl="1"/>
            <a:r>
              <a:rPr lang="en-US" dirty="0"/>
              <a:t>Traps, rhomboids, and rear deltoids</a:t>
            </a:r>
          </a:p>
          <a:p>
            <a:r>
              <a:rPr lang="en-US" b="1" dirty="0"/>
              <a:t>Legs</a:t>
            </a:r>
            <a:r>
              <a:rPr lang="en-US" dirty="0"/>
              <a:t> – footwork, balance, and torque</a:t>
            </a:r>
          </a:p>
          <a:p>
            <a:pPr lvl="1"/>
            <a:r>
              <a:rPr lang="en-US" dirty="0"/>
              <a:t>Quads and </a:t>
            </a:r>
            <a:r>
              <a:rPr lang="en-US" dirty="0" err="1"/>
              <a:t>glutes</a:t>
            </a:r>
            <a:r>
              <a:rPr lang="en-US" dirty="0"/>
              <a:t> – slip or roll under or around punch</a:t>
            </a:r>
          </a:p>
          <a:p>
            <a:r>
              <a:rPr lang="en-US" b="1" dirty="0" smtClean="0"/>
              <a:t>*Neck*</a:t>
            </a:r>
            <a:endParaRPr lang="en-US" dirty="0" smtClean="0"/>
          </a:p>
          <a:p>
            <a:pPr lvl="1"/>
            <a:r>
              <a:rPr lang="en-US" dirty="0" smtClean="0"/>
              <a:t>Trapezius</a:t>
            </a:r>
          </a:p>
          <a:p>
            <a:pPr lvl="1"/>
            <a:r>
              <a:rPr lang="en-US" dirty="0" err="1" smtClean="0"/>
              <a:t>Omohyoid</a:t>
            </a:r>
            <a:endParaRPr lang="en-US" dirty="0" smtClean="0"/>
          </a:p>
          <a:p>
            <a:pPr lvl="1"/>
            <a:r>
              <a:rPr lang="en-US" dirty="0" err="1" smtClean="0"/>
              <a:t>Stemohyoid</a:t>
            </a:r>
            <a:endParaRPr lang="en-US" dirty="0" smtClean="0"/>
          </a:p>
          <a:p>
            <a:pPr lvl="1"/>
            <a:r>
              <a:rPr lang="en-US" dirty="0" smtClean="0"/>
              <a:t>Sternocleidomastoid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6" y="2402299"/>
            <a:ext cx="3435527" cy="3358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37" y="2402298"/>
            <a:ext cx="3650821" cy="33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6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Boxing Motion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840" y="2151398"/>
            <a:ext cx="3788204" cy="2979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91" y="1973180"/>
            <a:ext cx="5213889" cy="33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Punches Analyzed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1845734"/>
            <a:ext cx="4837355" cy="4023360"/>
          </a:xfrm>
        </p:spPr>
        <p:txBody>
          <a:bodyPr/>
          <a:lstStyle/>
          <a:p>
            <a:r>
              <a:rPr lang="en-US" dirty="0" smtClean="0"/>
              <a:t>Jab</a:t>
            </a:r>
          </a:p>
          <a:p>
            <a:pPr lvl="1"/>
            <a:r>
              <a:rPr lang="en-US" dirty="0" smtClean="0"/>
              <a:t>Fastest path to opponent</a:t>
            </a:r>
          </a:p>
          <a:p>
            <a:pPr lvl="1"/>
            <a:r>
              <a:rPr lang="en-US" dirty="0" smtClean="0"/>
              <a:t>Requires east amount of effort</a:t>
            </a:r>
          </a:p>
          <a:p>
            <a:r>
              <a:rPr lang="en-US" dirty="0" smtClean="0"/>
              <a:t>Right Cross</a:t>
            </a:r>
          </a:p>
          <a:p>
            <a:pPr lvl="1"/>
            <a:r>
              <a:rPr lang="en-US" dirty="0" smtClean="0"/>
              <a:t>Dominant hand</a:t>
            </a:r>
          </a:p>
          <a:p>
            <a:pPr lvl="1"/>
            <a:r>
              <a:rPr lang="en-US" dirty="0" smtClean="0"/>
              <a:t>Power of torque from trunk</a:t>
            </a:r>
          </a:p>
          <a:p>
            <a:endParaRPr lang="en-US" dirty="0"/>
          </a:p>
          <a:p>
            <a:r>
              <a:rPr lang="en-US" b="1" dirty="0" smtClean="0"/>
              <a:t>Hypothesis:</a:t>
            </a:r>
          </a:p>
          <a:p>
            <a:pPr lvl="1"/>
            <a:r>
              <a:rPr lang="en-US" dirty="0" smtClean="0"/>
              <a:t>Right cross will have increased velocity, acceleration, and force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99" y="3562381"/>
            <a:ext cx="2873276" cy="230671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99" y="2155402"/>
            <a:ext cx="2915100" cy="23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iPhone 6S at 240 FPS</a:t>
            </a:r>
          </a:p>
          <a:p>
            <a:r>
              <a:rPr lang="en-US" dirty="0" smtClean="0"/>
              <a:t>Logger Pro</a:t>
            </a:r>
          </a:p>
          <a:p>
            <a:r>
              <a:rPr lang="en-US" dirty="0" smtClean="0"/>
              <a:t>Microsoft Excel for graphs and data analysis</a:t>
            </a:r>
          </a:p>
          <a:p>
            <a:r>
              <a:rPr lang="en-US" dirty="0" smtClean="0"/>
              <a:t>Adidas Soccer Ball – mass of 0.43kg</a:t>
            </a:r>
          </a:p>
          <a:p>
            <a:r>
              <a:rPr lang="en-US" dirty="0" smtClean="0"/>
              <a:t>TITLE Boxing Gloves</a:t>
            </a:r>
          </a:p>
          <a:p>
            <a:r>
              <a:rPr lang="en-US" dirty="0" smtClean="0"/>
              <a:t>Rope</a:t>
            </a:r>
          </a:p>
          <a:p>
            <a:r>
              <a:rPr lang="en-US" dirty="0" smtClean="0"/>
              <a:t>Plastic grocery bag – mass of .0055kg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395" y="2072859"/>
            <a:ext cx="2867285" cy="3569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3598606"/>
            <a:ext cx="2043363" cy="2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Biomechanics and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 = mass x acceleration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 = ma</a:t>
            </a:r>
          </a:p>
          <a:p>
            <a:r>
              <a:rPr lang="en-US" dirty="0" smtClean="0"/>
              <a:t>Velocity = distance/time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= m/s</a:t>
            </a:r>
          </a:p>
          <a:p>
            <a:r>
              <a:rPr lang="en-US" dirty="0" smtClean="0"/>
              <a:t>Acceleration = velocity/time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= m/s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smtClean="0"/>
              <a:t>Mass Conversions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Hank’s body mass = </a:t>
            </a:r>
            <a:r>
              <a:rPr lang="en-US" dirty="0" smtClean="0">
                <a:solidFill>
                  <a:srgbClr val="FF0000"/>
                </a:solidFill>
              </a:rPr>
              <a:t>78.47kg</a:t>
            </a:r>
          </a:p>
          <a:p>
            <a:pPr lvl="1"/>
            <a:r>
              <a:rPr lang="en-US" dirty="0" smtClean="0"/>
              <a:t>Arm mass (7.6% of body mass) = </a:t>
            </a:r>
            <a:r>
              <a:rPr lang="en-US" dirty="0" smtClean="0">
                <a:solidFill>
                  <a:srgbClr val="FF0000"/>
                </a:solidFill>
              </a:rPr>
              <a:t>5.97kg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542" y="1913304"/>
            <a:ext cx="4278067" cy="40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32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3483</TotalTime>
  <Words>912</Words>
  <Application>Microsoft Macintosh PowerPoint</Application>
  <PresentationFormat>Widescreen</PresentationFormat>
  <Paragraphs>193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Calibri Light</vt:lpstr>
      <vt:lpstr>Retrospect</vt:lpstr>
      <vt:lpstr>Biomechanics of a Boxing Punch</vt:lpstr>
      <vt:lpstr>A Little Boxing History</vt:lpstr>
      <vt:lpstr>Dangers of Boxing</vt:lpstr>
      <vt:lpstr>Muscles Involved</vt:lpstr>
      <vt:lpstr>Muscles Involved</vt:lpstr>
      <vt:lpstr>Boxing Motion</vt:lpstr>
      <vt:lpstr>Types of Punches Analyzed </vt:lpstr>
      <vt:lpstr>Methods</vt:lpstr>
      <vt:lpstr>Biomechanics and Calculations</vt:lpstr>
      <vt:lpstr>Right Cross Analysis</vt:lpstr>
      <vt:lpstr>PowerPoint Presentation</vt:lpstr>
      <vt:lpstr>Right Cross: Ball Velocity</vt:lpstr>
      <vt:lpstr>Right Cross: Elbow Velocity</vt:lpstr>
      <vt:lpstr>Right Cross: Wrist Velocity</vt:lpstr>
      <vt:lpstr>Right Cross: Wrist Displacement</vt:lpstr>
      <vt:lpstr>Left Jab Analysis</vt:lpstr>
      <vt:lpstr>PowerPoint Presentation</vt:lpstr>
      <vt:lpstr>Left Jab: Ball Velocity</vt:lpstr>
      <vt:lpstr>Left Jab: Elbow Velocity</vt:lpstr>
      <vt:lpstr>Left Jab: Wrist Velocity</vt:lpstr>
      <vt:lpstr>Left Jab: Wrist Displacement</vt:lpstr>
      <vt:lpstr>Punch Comparison</vt:lpstr>
      <vt:lpstr>Conclusions</vt:lpstr>
      <vt:lpstr>Facts</vt:lpstr>
      <vt:lpstr>Improvements</vt:lpstr>
      <vt:lpstr>Future Experiments and Directions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Boxing Punch</dc:title>
  <dc:creator>Hank Bryant</dc:creator>
  <cp:lastModifiedBy>Hank Bryant</cp:lastModifiedBy>
  <cp:revision>78</cp:revision>
  <dcterms:created xsi:type="dcterms:W3CDTF">2016-04-07T10:27:51Z</dcterms:created>
  <dcterms:modified xsi:type="dcterms:W3CDTF">2016-04-14T18:50:05Z</dcterms:modified>
</cp:coreProperties>
</file>