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7"/>
  </p:notesMasterIdLst>
  <p:handoutMasterIdLst>
    <p:handoutMasterId r:id="rId28"/>
  </p:handoutMasterIdLst>
  <p:sldIdLst>
    <p:sldId id="256" r:id="rId2"/>
    <p:sldId id="257" r:id="rId3"/>
    <p:sldId id="259" r:id="rId4"/>
    <p:sldId id="258" r:id="rId5"/>
    <p:sldId id="281" r:id="rId6"/>
    <p:sldId id="260" r:id="rId7"/>
    <p:sldId id="263" r:id="rId8"/>
    <p:sldId id="273" r:id="rId9"/>
    <p:sldId id="265" r:id="rId10"/>
    <p:sldId id="267" r:id="rId11"/>
    <p:sldId id="268" r:id="rId12"/>
    <p:sldId id="264" r:id="rId13"/>
    <p:sldId id="271" r:id="rId14"/>
    <p:sldId id="275" r:id="rId15"/>
    <p:sldId id="274" r:id="rId16"/>
    <p:sldId id="276" r:id="rId17"/>
    <p:sldId id="278" r:id="rId18"/>
    <p:sldId id="272" r:id="rId19"/>
    <p:sldId id="266" r:id="rId20"/>
    <p:sldId id="279" r:id="rId21"/>
    <p:sldId id="269" r:id="rId22"/>
    <p:sldId id="280" r:id="rId23"/>
    <p:sldId id="270" r:id="rId24"/>
    <p:sldId id="262" r:id="rId25"/>
    <p:sldId id="261" r:id="rId26"/>
  </p:sldIdLst>
  <p:sldSz cx="9144000" cy="6858000" type="screen4x3"/>
  <p:notesSz cx="10220325" cy="6981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mesh\Documents\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mesh\Document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V(f)</a:t>
            </a:r>
          </a:p>
        </c:rich>
      </c:tx>
    </c:title>
    <c:plotArea>
      <c:layout/>
      <c:scatterChart>
        <c:scatterStyle val="lineMarker"/>
        <c:ser>
          <c:idx val="1"/>
          <c:order val="0"/>
          <c:tx>
            <c:v>Racquet</c:v>
          </c:tx>
          <c:spPr>
            <a:ln w="28575">
              <a:noFill/>
            </a:ln>
          </c:spPr>
          <c:xVal>
            <c:numRef>
              <c:f>Sheet3!$E$2:$E$6</c:f>
              <c:numCache>
                <c:formatCode>General</c:formatCode>
                <c:ptCount val="5"/>
                <c:pt idx="0">
                  <c:v>0</c:v>
                </c:pt>
                <c:pt idx="1">
                  <c:v>4.0000000000004485E-3</c:v>
                </c:pt>
                <c:pt idx="2">
                  <c:v>8.0000000000000088E-3</c:v>
                </c:pt>
                <c:pt idx="3">
                  <c:v>1.2000000000000456E-2</c:v>
                </c:pt>
                <c:pt idx="4">
                  <c:v>1.6000000000000021E-2</c:v>
                </c:pt>
              </c:numCache>
            </c:numRef>
          </c:xVal>
          <c:yVal>
            <c:numRef>
              <c:f>Sheet3!$C$2:$C$7</c:f>
              <c:numCache>
                <c:formatCode>General</c:formatCode>
                <c:ptCount val="6"/>
                <c:pt idx="0">
                  <c:v>18.350477975476185</c:v>
                </c:pt>
                <c:pt idx="1">
                  <c:v>14.42829063826367</c:v>
                </c:pt>
                <c:pt idx="2">
                  <c:v>9.5732345574221558</c:v>
                </c:pt>
                <c:pt idx="3">
                  <c:v>7.2189639633931417</c:v>
                </c:pt>
                <c:pt idx="4">
                  <c:v>6.0943949739297496</c:v>
                </c:pt>
              </c:numCache>
            </c:numRef>
          </c:yVal>
        </c:ser>
        <c:ser>
          <c:idx val="0"/>
          <c:order val="1"/>
          <c:tx>
            <c:v>Ball</c:v>
          </c:tx>
          <c:spPr>
            <a:ln w="28575">
              <a:noFill/>
            </a:ln>
          </c:spPr>
          <c:xVal>
            <c:numRef>
              <c:f>Sheet3!$E$4:$E$6</c:f>
              <c:numCache>
                <c:formatCode>General</c:formatCode>
                <c:ptCount val="3"/>
                <c:pt idx="0">
                  <c:v>8.0000000000000088E-3</c:v>
                </c:pt>
                <c:pt idx="1">
                  <c:v>1.2000000000000456E-2</c:v>
                </c:pt>
                <c:pt idx="2">
                  <c:v>1.6000000000000021E-2</c:v>
                </c:pt>
              </c:numCache>
            </c:numRef>
          </c:xVal>
          <c:yVal>
            <c:numRef>
              <c:f>Sheet3!$F$4:$F$6</c:f>
              <c:numCache>
                <c:formatCode>General</c:formatCode>
                <c:ptCount val="3"/>
                <c:pt idx="0">
                  <c:v>31.684898778290215</c:v>
                </c:pt>
                <c:pt idx="1">
                  <c:v>30.889903716833551</c:v>
                </c:pt>
                <c:pt idx="2">
                  <c:v>30.135365677248025</c:v>
                </c:pt>
              </c:numCache>
            </c:numRef>
          </c:yVal>
        </c:ser>
        <c:axId val="61989248"/>
        <c:axId val="61992320"/>
      </c:scatterChart>
      <c:valAx>
        <c:axId val="61989248"/>
        <c:scaling>
          <c:orientation val="minMax"/>
        </c:scaling>
        <c:axPos val="b"/>
        <c:title>
          <c:tx>
            <c:rich>
              <a:bodyPr/>
              <a:lstStyle/>
              <a:p>
                <a:pPr>
                  <a:defRPr/>
                </a:pPr>
                <a:r>
                  <a:rPr lang="en-US" dirty="0"/>
                  <a:t>Time </a:t>
                </a:r>
                <a:r>
                  <a:rPr lang="en-US" dirty="0" smtClean="0"/>
                  <a:t>starting with frame</a:t>
                </a:r>
                <a:r>
                  <a:rPr lang="en-US" baseline="0" dirty="0" smtClean="0"/>
                  <a:t> before impact </a:t>
                </a:r>
                <a:r>
                  <a:rPr lang="en-US" dirty="0" smtClean="0"/>
                  <a:t>(s</a:t>
                </a:r>
                <a:r>
                  <a:rPr lang="en-US" dirty="0"/>
                  <a:t>)</a:t>
                </a:r>
              </a:p>
            </c:rich>
          </c:tx>
        </c:title>
        <c:numFmt formatCode="General" sourceLinked="1"/>
        <c:tickLblPos val="nextTo"/>
        <c:crossAx val="61992320"/>
        <c:crosses val="autoZero"/>
        <c:crossBetween val="midCat"/>
      </c:valAx>
      <c:valAx>
        <c:axId val="61992320"/>
        <c:scaling>
          <c:orientation val="minMax"/>
        </c:scaling>
        <c:axPos val="l"/>
        <c:majorGridlines/>
        <c:title>
          <c:tx>
            <c:rich>
              <a:bodyPr rot="-5400000" vert="horz"/>
              <a:lstStyle/>
              <a:p>
                <a:pPr>
                  <a:defRPr/>
                </a:pPr>
                <a:r>
                  <a:rPr lang="en-US"/>
                  <a:t>Velocity (m/s)</a:t>
                </a:r>
              </a:p>
            </c:rich>
          </c:tx>
        </c:title>
        <c:numFmt formatCode="General" sourceLinked="1"/>
        <c:tickLblPos val="nextTo"/>
        <c:crossAx val="61989248"/>
        <c:crosses val="autoZero"/>
        <c:crossBetween val="midCat"/>
      </c:valAx>
    </c:plotArea>
    <c:legend>
      <c:legendPos val="b"/>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V(f)</a:t>
            </a:r>
          </a:p>
        </c:rich>
      </c:tx>
    </c:title>
    <c:plotArea>
      <c:layout/>
      <c:scatterChart>
        <c:scatterStyle val="lineMarker"/>
        <c:ser>
          <c:idx val="1"/>
          <c:order val="0"/>
          <c:tx>
            <c:v>Racquet</c:v>
          </c:tx>
          <c:spPr>
            <a:ln w="28575">
              <a:noFill/>
            </a:ln>
          </c:spPr>
          <c:xVal>
            <c:numRef>
              <c:f>Sheet3!$E$11:$E$14</c:f>
              <c:numCache>
                <c:formatCode>General</c:formatCode>
                <c:ptCount val="4"/>
                <c:pt idx="0">
                  <c:v>0</c:v>
                </c:pt>
                <c:pt idx="1">
                  <c:v>8.0000000000000088E-3</c:v>
                </c:pt>
                <c:pt idx="2">
                  <c:v>1.6000000000000018E-2</c:v>
                </c:pt>
                <c:pt idx="3">
                  <c:v>2.4000000000000025E-2</c:v>
                </c:pt>
              </c:numCache>
            </c:numRef>
          </c:xVal>
          <c:yVal>
            <c:numRef>
              <c:f>Sheet3!$C$11:$C$14</c:f>
              <c:numCache>
                <c:formatCode>General</c:formatCode>
                <c:ptCount val="4"/>
                <c:pt idx="0">
                  <c:v>29.606223160785916</c:v>
                </c:pt>
                <c:pt idx="1">
                  <c:v>24.549263360600868</c:v>
                </c:pt>
                <c:pt idx="2">
                  <c:v>20.943503910084086</c:v>
                </c:pt>
                <c:pt idx="3">
                  <c:v>20.546688464037263</c:v>
                </c:pt>
              </c:numCache>
            </c:numRef>
          </c:yVal>
        </c:ser>
        <c:ser>
          <c:idx val="0"/>
          <c:order val="1"/>
          <c:tx>
            <c:v>Ball</c:v>
          </c:tx>
          <c:spPr>
            <a:ln w="28575">
              <a:noFill/>
            </a:ln>
          </c:spPr>
          <c:xVal>
            <c:numRef>
              <c:f>Sheet3!$E$13:$E$14</c:f>
              <c:numCache>
                <c:formatCode>General</c:formatCode>
                <c:ptCount val="2"/>
                <c:pt idx="0">
                  <c:v>1.6000000000000018E-2</c:v>
                </c:pt>
                <c:pt idx="1">
                  <c:v>2.4000000000000025E-2</c:v>
                </c:pt>
              </c:numCache>
            </c:numRef>
          </c:xVal>
          <c:yVal>
            <c:numRef>
              <c:f>Sheet3!$F$13:$F$14</c:f>
              <c:numCache>
                <c:formatCode>General</c:formatCode>
                <c:ptCount val="2"/>
                <c:pt idx="0">
                  <c:v>25.997795418794258</c:v>
                </c:pt>
                <c:pt idx="1">
                  <c:v>24.803334697622347</c:v>
                </c:pt>
              </c:numCache>
            </c:numRef>
          </c:yVal>
        </c:ser>
        <c:axId val="65931520"/>
        <c:axId val="65945984"/>
      </c:scatterChart>
      <c:valAx>
        <c:axId val="65931520"/>
        <c:scaling>
          <c:orientation val="minMax"/>
        </c:scaling>
        <c:axPos val="b"/>
        <c:title>
          <c:tx>
            <c:rich>
              <a:bodyPr/>
              <a:lstStyle/>
              <a:p>
                <a:pPr>
                  <a:defRPr/>
                </a:pPr>
                <a:r>
                  <a:rPr lang="en-US" dirty="0"/>
                  <a:t>Time </a:t>
                </a:r>
                <a:r>
                  <a:rPr lang="en-US" dirty="0" smtClean="0"/>
                  <a:t>starting</a:t>
                </a:r>
                <a:r>
                  <a:rPr lang="en-US" baseline="0" dirty="0" smtClean="0"/>
                  <a:t>  with frame before impact </a:t>
                </a:r>
                <a:r>
                  <a:rPr lang="en-US" dirty="0" smtClean="0"/>
                  <a:t>(s</a:t>
                </a:r>
                <a:r>
                  <a:rPr lang="en-US" dirty="0"/>
                  <a:t>)</a:t>
                </a:r>
              </a:p>
            </c:rich>
          </c:tx>
        </c:title>
        <c:numFmt formatCode="General" sourceLinked="1"/>
        <c:tickLblPos val="nextTo"/>
        <c:crossAx val="65945984"/>
        <c:crosses val="autoZero"/>
        <c:crossBetween val="midCat"/>
      </c:valAx>
      <c:valAx>
        <c:axId val="65945984"/>
        <c:scaling>
          <c:orientation val="minMax"/>
        </c:scaling>
        <c:axPos val="l"/>
        <c:majorGridlines/>
        <c:title>
          <c:tx>
            <c:rich>
              <a:bodyPr rot="-5400000" vert="horz"/>
              <a:lstStyle/>
              <a:p>
                <a:pPr>
                  <a:defRPr/>
                </a:pPr>
                <a:r>
                  <a:rPr lang="en-US"/>
                  <a:t>Velocity (m/s)</a:t>
                </a:r>
              </a:p>
            </c:rich>
          </c:tx>
        </c:title>
        <c:numFmt formatCode="General" sourceLinked="1"/>
        <c:tickLblPos val="nextTo"/>
        <c:crossAx val="65931520"/>
        <c:crosses val="autoZero"/>
        <c:crossBetween val="midCat"/>
      </c:valAx>
    </c:plotArea>
    <c:legend>
      <c:legendPos val="b"/>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28807" cy="349091"/>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789152" y="0"/>
            <a:ext cx="4428807" cy="349091"/>
          </a:xfrm>
          <a:prstGeom prst="rect">
            <a:avLst/>
          </a:prstGeom>
        </p:spPr>
        <p:txBody>
          <a:bodyPr vert="horz" lIns="92958" tIns="46479" rIns="92958" bIns="46479" rtlCol="0"/>
          <a:lstStyle>
            <a:lvl1pPr algn="r">
              <a:defRPr sz="1200"/>
            </a:lvl1pPr>
          </a:lstStyle>
          <a:p>
            <a:fld id="{D9C16E40-B6BD-44F6-A468-005A43607DFE}" type="datetimeFigureOut">
              <a:rPr lang="en-US" smtClean="0"/>
              <a:pPr/>
              <a:t>4/19/2012</a:t>
            </a:fld>
            <a:endParaRPr lang="en-US"/>
          </a:p>
        </p:txBody>
      </p:sp>
      <p:sp>
        <p:nvSpPr>
          <p:cNvPr id="4" name="Footer Placeholder 3"/>
          <p:cNvSpPr>
            <a:spLocks noGrp="1"/>
          </p:cNvSpPr>
          <p:nvPr>
            <p:ph type="ftr" sz="quarter" idx="2"/>
          </p:nvPr>
        </p:nvSpPr>
        <p:spPr>
          <a:xfrm>
            <a:off x="1" y="6631522"/>
            <a:ext cx="4428807" cy="349091"/>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789152" y="6631522"/>
            <a:ext cx="4428807" cy="349091"/>
          </a:xfrm>
          <a:prstGeom prst="rect">
            <a:avLst/>
          </a:prstGeom>
        </p:spPr>
        <p:txBody>
          <a:bodyPr vert="horz" lIns="92958" tIns="46479" rIns="92958" bIns="46479" rtlCol="0" anchor="b"/>
          <a:lstStyle>
            <a:lvl1pPr algn="r">
              <a:defRPr sz="1200"/>
            </a:lvl1pPr>
          </a:lstStyle>
          <a:p>
            <a:fld id="{7B92457C-5A19-4BFD-9D21-DCF5A9BD7E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29583" cy="348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88422" y="0"/>
            <a:ext cx="4429583" cy="348613"/>
          </a:xfrm>
          <a:prstGeom prst="rect">
            <a:avLst/>
          </a:prstGeom>
        </p:spPr>
        <p:txBody>
          <a:bodyPr vert="horz" lIns="91440" tIns="45720" rIns="91440" bIns="45720" rtlCol="0"/>
          <a:lstStyle>
            <a:lvl1pPr algn="r">
              <a:defRPr sz="1200"/>
            </a:lvl1pPr>
          </a:lstStyle>
          <a:p>
            <a:fld id="{197505B7-CB2F-43A1-9261-409CD5157ABB}" type="datetimeFigureOut">
              <a:rPr lang="en-US" smtClean="0"/>
              <a:pPr/>
              <a:t>4/19/2012</a:t>
            </a:fld>
            <a:endParaRPr lang="en-US"/>
          </a:p>
        </p:txBody>
      </p:sp>
      <p:sp>
        <p:nvSpPr>
          <p:cNvPr id="4" name="Slide Image Placeholder 3"/>
          <p:cNvSpPr>
            <a:spLocks noGrp="1" noRot="1" noChangeAspect="1"/>
          </p:cNvSpPr>
          <p:nvPr>
            <p:ph type="sldImg" idx="2"/>
          </p:nvPr>
        </p:nvSpPr>
        <p:spPr>
          <a:xfrm>
            <a:off x="3365500" y="523875"/>
            <a:ext cx="3489325" cy="26177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2033" y="3316606"/>
            <a:ext cx="8176260" cy="31411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2018"/>
            <a:ext cx="4429583" cy="348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88422" y="6632018"/>
            <a:ext cx="4429583" cy="348613"/>
          </a:xfrm>
          <a:prstGeom prst="rect">
            <a:avLst/>
          </a:prstGeom>
        </p:spPr>
        <p:txBody>
          <a:bodyPr vert="horz" lIns="91440" tIns="45720" rIns="91440" bIns="45720" rtlCol="0" anchor="b"/>
          <a:lstStyle>
            <a:lvl1pPr algn="r">
              <a:defRPr sz="1200"/>
            </a:lvl1pPr>
          </a:lstStyle>
          <a:p>
            <a:fld id="{B4D730B9-029A-443E-A60A-A15BE1F664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rtl="0" eaLnBrk="1" fontAlgn="b" latinLnBrk="0" hangingPunct="1">
              <a:spcBef>
                <a:spcPts val="0"/>
              </a:spcBef>
              <a:spcAft>
                <a:spcPts val="0"/>
              </a:spcAft>
            </a:pPr>
            <a:endParaRPr lang="en-US" sz="1200" b="0" i="0" u="none" strike="noStrike" kern="1200" dirty="0" smtClean="0">
              <a:solidFill>
                <a:srgbClr val="376091"/>
              </a:solidFill>
              <a:latin typeface="Century Schoolbook"/>
            </a:endParaRPr>
          </a:p>
          <a:p>
            <a:pPr marL="0" algn="r" rtl="0" eaLnBrk="1" fontAlgn="b" latinLnBrk="0" hangingPunct="1">
              <a:spcBef>
                <a:spcPts val="0"/>
              </a:spcBef>
              <a:spcAft>
                <a:spcPts val="0"/>
              </a:spcAft>
            </a:pPr>
            <a:endParaRPr lang="en-US" sz="1200" b="1" i="0" u="none" strike="noStrike" kern="1200" dirty="0" smtClean="0">
              <a:solidFill>
                <a:srgbClr val="376091"/>
              </a:solidFill>
              <a:latin typeface="Century Schoolbook"/>
            </a:endParaRPr>
          </a:p>
          <a:p>
            <a:pPr marL="0" algn="r" rtl="0" eaLnBrk="1" fontAlgn="b" latinLnBrk="0" hangingPunct="1">
              <a:spcBef>
                <a:spcPts val="0"/>
              </a:spcBef>
              <a:spcAft>
                <a:spcPts val="0"/>
              </a:spcAft>
            </a:pPr>
            <a:endParaRPr lang="en-US" sz="1200" b="1" i="0" u="none" strike="noStrike" kern="1200" dirty="0" smtClean="0">
              <a:solidFill>
                <a:srgbClr val="376091"/>
              </a:solidFill>
              <a:latin typeface="Century Schoolbook"/>
            </a:endParaRPr>
          </a:p>
          <a:p>
            <a:pPr marL="0" marR="0" indent="0" algn="l" rtl="0" eaLnBrk="1" fontAlgn="b" latinLnBrk="0" hangingPunct="1">
              <a:spcBef>
                <a:spcPts val="0"/>
              </a:spcBef>
              <a:spcAft>
                <a:spcPts val="0"/>
              </a:spcAft>
            </a:pPr>
            <a:endParaRPr lang="en-US" sz="1200" b="0" i="0" u="none" strike="noStrike" kern="1200" dirty="0" smtClean="0">
              <a:solidFill>
                <a:srgbClr val="376091"/>
              </a:solidFill>
              <a:latin typeface="Century Schoolbook"/>
            </a:endParaRPr>
          </a:p>
          <a:p>
            <a:pPr marL="0" algn="r" rtl="0" eaLnBrk="1" fontAlgn="b" latinLnBrk="0" hangingPunct="1">
              <a:spcBef>
                <a:spcPts val="0"/>
              </a:spcBef>
              <a:spcAft>
                <a:spcPts val="0"/>
              </a:spcAft>
            </a:pPr>
            <a:endParaRPr lang="en-US" sz="1200" b="1" i="0" u="none" strike="noStrike" kern="1200" dirty="0" smtClean="0">
              <a:solidFill>
                <a:srgbClr val="376091"/>
              </a:solidFill>
              <a:latin typeface="Century Schoolbook"/>
            </a:endParaRPr>
          </a:p>
          <a:p>
            <a:pPr marL="0" algn="r" rtl="0" eaLnBrk="1" fontAlgn="b" latinLnBrk="0" hangingPunct="1">
              <a:spcBef>
                <a:spcPts val="0"/>
              </a:spcBef>
              <a:spcAft>
                <a:spcPts val="0"/>
              </a:spcAft>
            </a:pPr>
            <a:endParaRPr lang="en-US" sz="1200" b="1" i="0" u="none" strike="noStrike" kern="1200" dirty="0" smtClean="0">
              <a:solidFill>
                <a:srgbClr val="376091"/>
              </a:solidFill>
              <a:latin typeface="Century Schoolbook"/>
            </a:endParaRPr>
          </a:p>
          <a:p>
            <a:endParaRPr lang="en-US" dirty="0"/>
          </a:p>
        </p:txBody>
      </p:sp>
      <p:sp>
        <p:nvSpPr>
          <p:cNvPr id="4" name="Slide Number Placeholder 3"/>
          <p:cNvSpPr>
            <a:spLocks noGrp="1"/>
          </p:cNvSpPr>
          <p:nvPr>
            <p:ph type="sldNum" sz="quarter" idx="10"/>
          </p:nvPr>
        </p:nvSpPr>
        <p:spPr/>
        <p:txBody>
          <a:bodyPr/>
          <a:lstStyle/>
          <a:p>
            <a:fld id="{B4D730B9-029A-443E-A60A-A15BE1F6643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46FE674-6F8D-44EC-8844-8D90FBA8C91F}" type="datetimeFigureOut">
              <a:rPr lang="en-US" smtClean="0"/>
              <a:pPr/>
              <a:t>4/19/2012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95B9330-772C-4037-BDCF-060A3086FE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FE674-6F8D-44EC-8844-8D90FBA8C91F}"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330-772C-4037-BDCF-060A3086FE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FE674-6F8D-44EC-8844-8D90FBA8C91F}"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B9330-772C-4037-BDCF-060A3086FE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46FE674-6F8D-44EC-8844-8D90FBA8C91F}" type="datetimeFigureOut">
              <a:rPr lang="en-US" smtClean="0"/>
              <a:pPr/>
              <a:t>4/19/2012</a:t>
            </a:fld>
            <a:endParaRPr lang="en-US"/>
          </a:p>
        </p:txBody>
      </p:sp>
      <p:sp>
        <p:nvSpPr>
          <p:cNvPr id="9" name="Slide Number Placeholder 8"/>
          <p:cNvSpPr>
            <a:spLocks noGrp="1"/>
          </p:cNvSpPr>
          <p:nvPr>
            <p:ph type="sldNum" sz="quarter" idx="15"/>
          </p:nvPr>
        </p:nvSpPr>
        <p:spPr/>
        <p:txBody>
          <a:bodyPr rtlCol="0"/>
          <a:lstStyle/>
          <a:p>
            <a:fld id="{395B9330-772C-4037-BDCF-060A3086FEB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46FE674-6F8D-44EC-8844-8D90FBA8C91F}" type="datetimeFigureOut">
              <a:rPr lang="en-US" smtClean="0"/>
              <a:pPr/>
              <a:t>4/19/2012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95B9330-772C-4037-BDCF-060A3086FE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6FE674-6F8D-44EC-8844-8D90FBA8C91F}"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B9330-772C-4037-BDCF-060A3086FEB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46FE674-6F8D-44EC-8844-8D90FBA8C91F}" type="datetimeFigureOut">
              <a:rPr lang="en-US" smtClean="0"/>
              <a:pPr/>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B9330-772C-4037-BDCF-060A3086FEB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46FE674-6F8D-44EC-8844-8D90FBA8C91F}" type="datetimeFigureOut">
              <a:rPr lang="en-US" smtClean="0"/>
              <a:pPr/>
              <a:t>4/19/2012</a:t>
            </a:fld>
            <a:endParaRPr lang="en-US"/>
          </a:p>
        </p:txBody>
      </p:sp>
      <p:sp>
        <p:nvSpPr>
          <p:cNvPr id="7" name="Slide Number Placeholder 6"/>
          <p:cNvSpPr>
            <a:spLocks noGrp="1"/>
          </p:cNvSpPr>
          <p:nvPr>
            <p:ph type="sldNum" sz="quarter" idx="11"/>
          </p:nvPr>
        </p:nvSpPr>
        <p:spPr/>
        <p:txBody>
          <a:bodyPr rtlCol="0"/>
          <a:lstStyle/>
          <a:p>
            <a:fld id="{395B9330-772C-4037-BDCF-060A3086FEB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FE674-6F8D-44EC-8844-8D90FBA8C91F}" type="datetimeFigureOut">
              <a:rPr lang="en-US" smtClean="0"/>
              <a:pPr/>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B9330-772C-4037-BDCF-060A3086FE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46FE674-6F8D-44EC-8844-8D90FBA8C91F}" type="datetimeFigureOut">
              <a:rPr lang="en-US" smtClean="0"/>
              <a:pPr/>
              <a:t>4/19/2012</a:t>
            </a:fld>
            <a:endParaRPr lang="en-US"/>
          </a:p>
        </p:txBody>
      </p:sp>
      <p:sp>
        <p:nvSpPr>
          <p:cNvPr id="22" name="Slide Number Placeholder 21"/>
          <p:cNvSpPr>
            <a:spLocks noGrp="1"/>
          </p:cNvSpPr>
          <p:nvPr>
            <p:ph type="sldNum" sz="quarter" idx="15"/>
          </p:nvPr>
        </p:nvSpPr>
        <p:spPr/>
        <p:txBody>
          <a:bodyPr rtlCol="0"/>
          <a:lstStyle/>
          <a:p>
            <a:fld id="{395B9330-772C-4037-BDCF-060A3086FEB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46FE674-6F8D-44EC-8844-8D90FBA8C91F}" type="datetimeFigureOut">
              <a:rPr lang="en-US" smtClean="0"/>
              <a:pPr/>
              <a:t>4/19/2012</a:t>
            </a:fld>
            <a:endParaRPr lang="en-US"/>
          </a:p>
        </p:txBody>
      </p:sp>
      <p:sp>
        <p:nvSpPr>
          <p:cNvPr id="18" name="Slide Number Placeholder 17"/>
          <p:cNvSpPr>
            <a:spLocks noGrp="1"/>
          </p:cNvSpPr>
          <p:nvPr>
            <p:ph type="sldNum" sz="quarter" idx="11"/>
          </p:nvPr>
        </p:nvSpPr>
        <p:spPr/>
        <p:txBody>
          <a:bodyPr rtlCol="0"/>
          <a:lstStyle/>
          <a:p>
            <a:fld id="{395B9330-772C-4037-BDCF-060A3086FEB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46FE674-6F8D-44EC-8844-8D90FBA8C91F}" type="datetimeFigureOut">
              <a:rPr lang="en-US" smtClean="0"/>
              <a:pPr/>
              <a:t>4/19/2012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5B9330-772C-4037-BDCF-060A3086FE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I:\Biology_438_Presentation\1st%20Serve-Ruler.AV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I:\Biology_438_Presentation\2nd%20Serve.AV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Analyzing differences between a First and Second Serve in Tennis</a:t>
            </a:r>
            <a:endParaRPr lang="en-US" dirty="0"/>
          </a:p>
        </p:txBody>
      </p:sp>
      <p:sp>
        <p:nvSpPr>
          <p:cNvPr id="3" name="Subtitle 2"/>
          <p:cNvSpPr>
            <a:spLocks noGrp="1"/>
          </p:cNvSpPr>
          <p:nvPr>
            <p:ph type="subTitle" idx="1"/>
          </p:nvPr>
        </p:nvSpPr>
        <p:spPr/>
        <p:txBody>
          <a:bodyPr>
            <a:normAutofit/>
          </a:bodyPr>
          <a:lstStyle/>
          <a:p>
            <a:r>
              <a:rPr lang="en-US" dirty="0" smtClean="0"/>
              <a:t>Parth Shah</a:t>
            </a:r>
          </a:p>
          <a:p>
            <a:r>
              <a:rPr lang="en-US" dirty="0" smtClean="0"/>
              <a:t>Biology 438</a:t>
            </a:r>
          </a:p>
          <a:p>
            <a:r>
              <a:rPr lang="en-US" dirty="0" smtClean="0"/>
              <a:t>April 19, 2011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Serve: Energy of Racquet</a:t>
            </a:r>
            <a:endParaRPr lang="en-US" dirty="0"/>
          </a:p>
        </p:txBody>
      </p:sp>
      <p:sp>
        <p:nvSpPr>
          <p:cNvPr id="3" name="Content Placeholder 2"/>
          <p:cNvSpPr>
            <a:spLocks noGrp="1"/>
          </p:cNvSpPr>
          <p:nvPr>
            <p:ph sz="quarter" idx="1"/>
          </p:nvPr>
        </p:nvSpPr>
        <p:spPr/>
        <p:txBody>
          <a:bodyPr/>
          <a:lstStyle/>
          <a:p>
            <a:pPr marL="0" marR="0">
              <a:lnSpc>
                <a:spcPct val="115000"/>
              </a:lnSpc>
              <a:spcBef>
                <a:spcPts val="0"/>
              </a:spcBef>
              <a:spcAft>
                <a:spcPts val="1000"/>
              </a:spcAft>
            </a:pPr>
            <a:r>
              <a:rPr lang="en-US" dirty="0" smtClean="0"/>
              <a:t>Instant Before Impact</a:t>
            </a:r>
            <a:endParaRPr lang="en-US" dirty="0" smtClean="0">
              <a:latin typeface="Calibri"/>
              <a:ea typeface="Times New Roman"/>
              <a:cs typeface="Times New Roman"/>
            </a:endParaRPr>
          </a:p>
          <a:p>
            <a:endParaRPr lang="en-US" dirty="0"/>
          </a:p>
        </p:txBody>
      </p:sp>
      <p:sp>
        <p:nvSpPr>
          <p:cNvPr id="4" name="Content Placeholder 3"/>
          <p:cNvSpPr>
            <a:spLocks noGrp="1"/>
          </p:cNvSpPr>
          <p:nvPr>
            <p:ph sz="quarter" idx="2"/>
          </p:nvPr>
        </p:nvSpPr>
        <p:spPr/>
        <p:txBody>
          <a:bodyPr/>
          <a:lstStyle/>
          <a:p>
            <a:r>
              <a:rPr lang="en-US" dirty="0" smtClean="0"/>
              <a:t>Instant After Impact</a:t>
            </a:r>
            <a:endParaRPr lang="en-US" dirty="0"/>
          </a:p>
        </p:txBody>
      </p:sp>
      <p:pic>
        <p:nvPicPr>
          <p:cNvPr id="5" name="Picture 4"/>
          <p:cNvPicPr/>
          <p:nvPr/>
        </p:nvPicPr>
        <p:blipFill>
          <a:blip r:embed="rId2" cstate="print"/>
          <a:srcRect l="25481" t="41311" r="49359" b="19943"/>
          <a:stretch>
            <a:fillRect/>
          </a:stretch>
        </p:blipFill>
        <p:spPr bwMode="auto">
          <a:xfrm>
            <a:off x="685800" y="2133600"/>
            <a:ext cx="3733800" cy="3505200"/>
          </a:xfrm>
          <a:prstGeom prst="rect">
            <a:avLst/>
          </a:prstGeom>
          <a:noFill/>
          <a:ln w="9525">
            <a:noFill/>
            <a:miter lim="800000"/>
            <a:headEnd/>
            <a:tailEnd/>
          </a:ln>
        </p:spPr>
      </p:pic>
      <p:pic>
        <p:nvPicPr>
          <p:cNvPr id="6" name="Picture 5"/>
          <p:cNvPicPr/>
          <p:nvPr/>
        </p:nvPicPr>
        <p:blipFill>
          <a:blip r:embed="rId3" cstate="print"/>
          <a:srcRect l="25000" t="40741" r="49038" b="17949"/>
          <a:stretch>
            <a:fillRect/>
          </a:stretch>
        </p:blipFill>
        <p:spPr bwMode="auto">
          <a:xfrm>
            <a:off x="4572000" y="2209800"/>
            <a:ext cx="3816504" cy="3519488"/>
          </a:xfrm>
          <a:prstGeom prst="rect">
            <a:avLst/>
          </a:prstGeom>
          <a:noFill/>
          <a:ln w="9525">
            <a:noFill/>
            <a:miter lim="800000"/>
            <a:headEnd/>
            <a:tailEnd/>
          </a:ln>
        </p:spPr>
      </p:pic>
      <p:pic>
        <p:nvPicPr>
          <p:cNvPr id="7" name="Picture 6"/>
          <p:cNvPicPr/>
          <p:nvPr/>
        </p:nvPicPr>
        <p:blipFill>
          <a:blip r:embed="rId4" cstate="print"/>
          <a:srcRect l="25476" t="67565" r="44967" b="25307"/>
          <a:stretch>
            <a:fillRect/>
          </a:stretch>
        </p:blipFill>
        <p:spPr bwMode="auto">
          <a:xfrm>
            <a:off x="2133600" y="5638800"/>
            <a:ext cx="4191000" cy="762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First serve: energy of the ball</a:t>
            </a:r>
            <a:endParaRPr lang="en-US" dirty="0"/>
          </a:p>
        </p:txBody>
      </p:sp>
      <p:pic>
        <p:nvPicPr>
          <p:cNvPr id="5" name="Picture 4"/>
          <p:cNvPicPr/>
          <p:nvPr/>
        </p:nvPicPr>
        <p:blipFill>
          <a:blip r:embed="rId2" cstate="print"/>
          <a:srcRect l="26282" t="19088" r="33494" b="11111"/>
          <a:stretch>
            <a:fillRect/>
          </a:stretch>
        </p:blipFill>
        <p:spPr bwMode="auto">
          <a:xfrm>
            <a:off x="609600" y="1066800"/>
            <a:ext cx="6324600" cy="5638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serve: energy Transfer</a:t>
            </a:r>
            <a:endParaRPr lang="en-US" dirty="0"/>
          </a:p>
        </p:txBody>
      </p:sp>
      <p:pic>
        <p:nvPicPr>
          <p:cNvPr id="3" name="Picture 2"/>
          <p:cNvPicPr/>
          <p:nvPr/>
        </p:nvPicPr>
        <p:blipFill>
          <a:blip r:embed="rId2" cstate="print"/>
          <a:srcRect l="25481" t="49573" r="30449" b="15100"/>
          <a:stretch>
            <a:fillRect/>
          </a:stretch>
        </p:blipFill>
        <p:spPr bwMode="auto">
          <a:xfrm>
            <a:off x="304800" y="1524000"/>
            <a:ext cx="6172200" cy="3810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serve: Force</a:t>
            </a:r>
            <a:endParaRPr lang="en-US" dirty="0"/>
          </a:p>
        </p:txBody>
      </p:sp>
      <p:sp>
        <p:nvSpPr>
          <p:cNvPr id="3" name="Content Placeholder 3"/>
          <p:cNvSpPr txBox="1">
            <a:spLocks/>
          </p:cNvSpPr>
          <p:nvPr/>
        </p:nvSpPr>
        <p:spPr>
          <a:xfrm>
            <a:off x="457200" y="1600200"/>
            <a:ext cx="60960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Head TiS5 </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Mass = 0.252kg</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Radius=0.6875m</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p:nvPr/>
        </p:nvPicPr>
        <p:blipFill>
          <a:blip r:embed="rId2" cstate="print"/>
          <a:srcRect l="37500" t="25926" r="36538" b="43590"/>
          <a:stretch>
            <a:fillRect/>
          </a:stretch>
        </p:blipFill>
        <p:spPr bwMode="auto">
          <a:xfrm>
            <a:off x="990600" y="3200400"/>
            <a:ext cx="3962400" cy="2743200"/>
          </a:xfrm>
          <a:prstGeom prst="rect">
            <a:avLst/>
          </a:prstGeom>
          <a:noFill/>
          <a:ln w="9525">
            <a:noFill/>
            <a:miter lim="800000"/>
            <a:headEnd/>
            <a:tailEnd/>
          </a:ln>
        </p:spPr>
      </p:pic>
      <p:graphicFrame>
        <p:nvGraphicFramePr>
          <p:cNvPr id="7" name="Chart 6"/>
          <p:cNvGraphicFramePr/>
          <p:nvPr/>
        </p:nvGraphicFramePr>
        <p:xfrm>
          <a:off x="4191000" y="1371600"/>
          <a:ext cx="4410075" cy="30099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serve: energy of racquet</a:t>
            </a:r>
            <a:endParaRPr lang="en-US" dirty="0"/>
          </a:p>
        </p:txBody>
      </p:sp>
      <p:sp>
        <p:nvSpPr>
          <p:cNvPr id="3" name="Content Placeholder 2"/>
          <p:cNvSpPr txBox="1">
            <a:spLocks/>
          </p:cNvSpPr>
          <p:nvPr/>
        </p:nvSpPr>
        <p:spPr>
          <a:xfrm>
            <a:off x="457200" y="1600200"/>
            <a:ext cx="3657600" cy="4572000"/>
          </a:xfrm>
          <a:prstGeom prst="rect">
            <a:avLst/>
          </a:prstGeom>
        </p:spPr>
        <p:txBody>
          <a:bodyPr/>
          <a:lstStyle/>
          <a:p>
            <a:pPr marL="0" marR="0" lvl="0" indent="-274320" algn="l" defTabSz="914400" rtl="0" eaLnBrk="1" fontAlgn="auto" latinLnBrk="0" hangingPunct="1">
              <a:lnSpc>
                <a:spcPct val="115000"/>
              </a:lnSpc>
              <a:spcBef>
                <a:spcPts val="0"/>
              </a:spcBef>
              <a:spcAft>
                <a:spcPts val="100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Instant Before Impact</a:t>
            </a:r>
            <a:endParaRPr kumimoji="0" lang="en-US" sz="2400" b="0" i="0" u="none" strike="noStrike" kern="1200" cap="none" spc="0" normalizeH="0" baseline="0" noProof="0" dirty="0" smtClean="0">
              <a:ln>
                <a:noFill/>
              </a:ln>
              <a:solidFill>
                <a:schemeClr val="tx1"/>
              </a:solidFill>
              <a:effectLst/>
              <a:uLnTx/>
              <a:uFillTx/>
              <a:latin typeface="Calibri"/>
              <a:ea typeface="Times New Roman"/>
              <a:cs typeface="Times New Roman"/>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3"/>
          <p:cNvSpPr txBox="1">
            <a:spLocks/>
          </p:cNvSpPr>
          <p:nvPr/>
        </p:nvSpPr>
        <p:spPr>
          <a:xfrm>
            <a:off x="4270248" y="1600200"/>
            <a:ext cx="36576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Instant After Impact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p:nvPr/>
        </p:nvPicPr>
        <p:blipFill>
          <a:blip r:embed="rId2" cstate="print"/>
          <a:srcRect l="23237" t="34758" r="48558" b="25926"/>
          <a:stretch>
            <a:fillRect/>
          </a:stretch>
        </p:blipFill>
        <p:spPr bwMode="auto">
          <a:xfrm>
            <a:off x="609600" y="2057400"/>
            <a:ext cx="3276600" cy="3352800"/>
          </a:xfrm>
          <a:prstGeom prst="rect">
            <a:avLst/>
          </a:prstGeom>
          <a:noFill/>
          <a:ln w="9525">
            <a:noFill/>
            <a:miter lim="800000"/>
            <a:headEnd/>
            <a:tailEnd/>
          </a:ln>
        </p:spPr>
      </p:pic>
      <p:pic>
        <p:nvPicPr>
          <p:cNvPr id="6" name="Picture 5"/>
          <p:cNvPicPr/>
          <p:nvPr/>
        </p:nvPicPr>
        <p:blipFill>
          <a:blip r:embed="rId3" cstate="print"/>
          <a:srcRect l="24359" t="52137" r="46955" b="7692"/>
          <a:stretch>
            <a:fillRect/>
          </a:stretch>
        </p:blipFill>
        <p:spPr bwMode="auto">
          <a:xfrm>
            <a:off x="4495800" y="1981200"/>
            <a:ext cx="3429000" cy="3352800"/>
          </a:xfrm>
          <a:prstGeom prst="rect">
            <a:avLst/>
          </a:prstGeom>
          <a:noFill/>
          <a:ln w="9525">
            <a:noFill/>
            <a:miter lim="800000"/>
            <a:headEnd/>
            <a:tailEnd/>
          </a:ln>
        </p:spPr>
      </p:pic>
      <p:pic>
        <p:nvPicPr>
          <p:cNvPr id="7" name="Picture 6"/>
          <p:cNvPicPr/>
          <p:nvPr/>
        </p:nvPicPr>
        <p:blipFill>
          <a:blip r:embed="rId4" cstate="print"/>
          <a:srcRect l="24840" t="50997" r="43750" b="39886"/>
          <a:stretch>
            <a:fillRect/>
          </a:stretch>
        </p:blipFill>
        <p:spPr bwMode="auto">
          <a:xfrm>
            <a:off x="2819400" y="5410200"/>
            <a:ext cx="3276600" cy="838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Serve: Energy of Ball</a:t>
            </a:r>
            <a:endParaRPr lang="en-US" dirty="0"/>
          </a:p>
        </p:txBody>
      </p:sp>
      <p:pic>
        <p:nvPicPr>
          <p:cNvPr id="5" name="Picture 4"/>
          <p:cNvPicPr/>
          <p:nvPr/>
        </p:nvPicPr>
        <p:blipFill>
          <a:blip r:embed="rId2" cstate="print"/>
          <a:srcRect l="26122" t="26211" r="40064" b="9971"/>
          <a:stretch>
            <a:fillRect/>
          </a:stretch>
        </p:blipFill>
        <p:spPr bwMode="auto">
          <a:xfrm>
            <a:off x="685800" y="1524000"/>
            <a:ext cx="5638800" cy="4876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serve: energy Transfer</a:t>
            </a:r>
            <a:endParaRPr lang="en-US" dirty="0"/>
          </a:p>
        </p:txBody>
      </p:sp>
      <p:pic>
        <p:nvPicPr>
          <p:cNvPr id="3" name="Picture 2"/>
          <p:cNvPicPr/>
          <p:nvPr/>
        </p:nvPicPr>
        <p:blipFill>
          <a:blip r:embed="rId2" cstate="print"/>
          <a:srcRect l="25320" t="48433" r="31571" b="17664"/>
          <a:stretch>
            <a:fillRect/>
          </a:stretch>
        </p:blipFill>
        <p:spPr bwMode="auto">
          <a:xfrm>
            <a:off x="1752600" y="2133600"/>
            <a:ext cx="5410200" cy="3352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t>
            </a:r>
            <a:endParaRPr lang="en-US" dirty="0"/>
          </a:p>
        </p:txBody>
      </p:sp>
      <p:sp>
        <p:nvSpPr>
          <p:cNvPr id="3" name="Content Placeholder 2"/>
          <p:cNvSpPr txBox="1">
            <a:spLocks/>
          </p:cNvSpPr>
          <p:nvPr/>
        </p:nvSpPr>
        <p:spPr>
          <a:xfrm>
            <a:off x="457200" y="1600200"/>
            <a:ext cx="3657600" cy="4572000"/>
          </a:xfrm>
          <a:prstGeom prst="rect">
            <a:avLst/>
          </a:prstGeom>
        </p:spPr>
        <p:txBody>
          <a:bodyPr/>
          <a:lstStyle/>
          <a:p>
            <a:pPr marL="0" marR="0" lvl="0" indent="-274320" algn="l" defTabSz="914400" rtl="0" eaLnBrk="1" fontAlgn="auto" latinLnBrk="0" hangingPunct="1">
              <a:lnSpc>
                <a:spcPct val="115000"/>
              </a:lnSpc>
              <a:spcBef>
                <a:spcPts val="0"/>
              </a:spcBef>
              <a:spcAft>
                <a:spcPts val="100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First Serve</a:t>
            </a:r>
            <a:endParaRPr kumimoji="0" lang="en-US" sz="2400" b="0" i="0" u="none" strike="noStrike" kern="1200" cap="none" spc="0" normalizeH="0" baseline="0" noProof="0" dirty="0" smtClean="0">
              <a:ln>
                <a:noFill/>
              </a:ln>
              <a:solidFill>
                <a:schemeClr val="tx1"/>
              </a:solidFill>
              <a:effectLst/>
              <a:uLnTx/>
              <a:uFillTx/>
              <a:latin typeface="Calibri"/>
              <a:ea typeface="Times New Roman"/>
              <a:cs typeface="Times New Roman"/>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3"/>
          <p:cNvSpPr txBox="1">
            <a:spLocks/>
          </p:cNvSpPr>
          <p:nvPr/>
        </p:nvSpPr>
        <p:spPr>
          <a:xfrm>
            <a:off x="4270248" y="1600200"/>
            <a:ext cx="36576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 Serve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p:nvPr/>
        </p:nvPicPr>
        <p:blipFill>
          <a:blip r:embed="rId2" cstate="print"/>
          <a:srcRect l="24840" t="50997" r="43750" b="39886"/>
          <a:stretch>
            <a:fillRect/>
          </a:stretch>
        </p:blipFill>
        <p:spPr bwMode="auto">
          <a:xfrm>
            <a:off x="4343400" y="1981200"/>
            <a:ext cx="3886200" cy="1066800"/>
          </a:xfrm>
          <a:prstGeom prst="rect">
            <a:avLst/>
          </a:prstGeom>
          <a:noFill/>
          <a:ln w="9525">
            <a:noFill/>
            <a:miter lim="800000"/>
            <a:headEnd/>
            <a:tailEnd/>
          </a:ln>
        </p:spPr>
      </p:pic>
      <p:pic>
        <p:nvPicPr>
          <p:cNvPr id="6" name="Picture 5"/>
          <p:cNvPicPr/>
          <p:nvPr/>
        </p:nvPicPr>
        <p:blipFill>
          <a:blip r:embed="rId3" cstate="print"/>
          <a:srcRect l="25476" t="67565" r="44967" b="25307"/>
          <a:stretch>
            <a:fillRect/>
          </a:stretch>
        </p:blipFill>
        <p:spPr bwMode="auto">
          <a:xfrm>
            <a:off x="304800" y="2133600"/>
            <a:ext cx="4191000" cy="762000"/>
          </a:xfrm>
          <a:prstGeom prst="rect">
            <a:avLst/>
          </a:prstGeom>
          <a:noFill/>
          <a:ln w="9525">
            <a:noFill/>
            <a:miter lim="800000"/>
            <a:headEnd/>
            <a:tailEnd/>
          </a:ln>
        </p:spPr>
      </p:pic>
      <p:pic>
        <p:nvPicPr>
          <p:cNvPr id="7" name="Picture 6"/>
          <p:cNvPicPr/>
          <p:nvPr/>
        </p:nvPicPr>
        <p:blipFill>
          <a:blip r:embed="rId4" cstate="print"/>
          <a:srcRect l="25320" t="22507" r="48558" b="53276"/>
          <a:stretch>
            <a:fillRect/>
          </a:stretch>
        </p:blipFill>
        <p:spPr bwMode="auto">
          <a:xfrm>
            <a:off x="381000" y="2895600"/>
            <a:ext cx="3581400" cy="2895600"/>
          </a:xfrm>
          <a:prstGeom prst="rect">
            <a:avLst/>
          </a:prstGeom>
          <a:noFill/>
          <a:ln w="9525">
            <a:noFill/>
            <a:miter lim="800000"/>
            <a:headEnd/>
            <a:tailEnd/>
          </a:ln>
        </p:spPr>
      </p:pic>
      <p:pic>
        <p:nvPicPr>
          <p:cNvPr id="8" name="Picture 7"/>
          <p:cNvPicPr/>
          <p:nvPr/>
        </p:nvPicPr>
        <p:blipFill>
          <a:blip r:embed="rId5" cstate="print"/>
          <a:srcRect l="25321" t="42165" r="48237" b="35613"/>
          <a:stretch>
            <a:fillRect/>
          </a:stretch>
        </p:blipFill>
        <p:spPr bwMode="auto">
          <a:xfrm>
            <a:off x="4495800" y="2971800"/>
            <a:ext cx="3276600"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2"/>
          </a:xfrm>
        </p:spPr>
        <p:txBody>
          <a:bodyPr/>
          <a:lstStyle/>
          <a:p>
            <a:r>
              <a:rPr lang="en-US" dirty="0" smtClean="0"/>
              <a:t>angular velocity</a:t>
            </a:r>
            <a:endParaRPr lang="en-US" dirty="0"/>
          </a:p>
        </p:txBody>
      </p:sp>
      <p:pic>
        <p:nvPicPr>
          <p:cNvPr id="3" name="Picture 2"/>
          <p:cNvPicPr/>
          <p:nvPr/>
        </p:nvPicPr>
        <p:blipFill>
          <a:blip r:embed="rId2" cstate="print"/>
          <a:srcRect l="33521" t="20240" r="24297" b="21319"/>
          <a:stretch>
            <a:fillRect/>
          </a:stretch>
        </p:blipFill>
        <p:spPr bwMode="auto">
          <a:xfrm>
            <a:off x="4648200" y="3048000"/>
            <a:ext cx="3733800" cy="3352800"/>
          </a:xfrm>
          <a:prstGeom prst="rect">
            <a:avLst/>
          </a:prstGeom>
          <a:noFill/>
          <a:ln w="9525">
            <a:noFill/>
            <a:miter lim="800000"/>
            <a:headEnd/>
            <a:tailEnd/>
          </a:ln>
        </p:spPr>
      </p:pic>
      <p:pic>
        <p:nvPicPr>
          <p:cNvPr id="4" name="Picture 3"/>
          <p:cNvPicPr/>
          <p:nvPr/>
        </p:nvPicPr>
        <p:blipFill>
          <a:blip r:embed="rId3" cstate="print"/>
          <a:srcRect l="30929" t="20240" r="25801" b="20749"/>
          <a:stretch>
            <a:fillRect/>
          </a:stretch>
        </p:blipFill>
        <p:spPr bwMode="auto">
          <a:xfrm>
            <a:off x="685800" y="3048000"/>
            <a:ext cx="3733800" cy="3276600"/>
          </a:xfrm>
          <a:prstGeom prst="rect">
            <a:avLst/>
          </a:prstGeom>
          <a:noFill/>
          <a:ln w="9525">
            <a:noFill/>
            <a:miter lim="800000"/>
            <a:headEnd/>
            <a:tailEnd/>
          </a:ln>
        </p:spPr>
      </p:pic>
      <p:sp>
        <p:nvSpPr>
          <p:cNvPr id="5" name="Rectangle 4"/>
          <p:cNvSpPr/>
          <p:nvPr/>
        </p:nvSpPr>
        <p:spPr>
          <a:xfrm>
            <a:off x="304800" y="1295400"/>
            <a:ext cx="4495800" cy="1477328"/>
          </a:xfrm>
          <a:prstGeom prst="rect">
            <a:avLst/>
          </a:prstGeom>
        </p:spPr>
        <p:txBody>
          <a:bodyPr wrap="square">
            <a:spAutoFit/>
          </a:bodyPr>
          <a:lstStyle/>
          <a:p>
            <a:pPr>
              <a:lnSpc>
                <a:spcPct val="150000"/>
              </a:lnSpc>
            </a:pPr>
            <a:r>
              <a:rPr lang="en-US" sz="2000" b="1" dirty="0" smtClean="0"/>
              <a:t>First Serve</a:t>
            </a:r>
            <a:r>
              <a:rPr lang="en-US" sz="2000" dirty="0" smtClean="0"/>
              <a:t>: 4.088-4.212: 0.124s</a:t>
            </a:r>
          </a:p>
          <a:p>
            <a:pPr>
              <a:lnSpc>
                <a:spcPct val="150000"/>
              </a:lnSpc>
            </a:pPr>
            <a:r>
              <a:rPr lang="en-US" sz="2000" dirty="0" smtClean="0"/>
              <a:t>Travelling </a:t>
            </a:r>
            <a:r>
              <a:rPr lang="el-GR" sz="2000" dirty="0" smtClean="0"/>
              <a:t>π</a:t>
            </a:r>
            <a:r>
              <a:rPr lang="en-US" sz="2000" dirty="0" smtClean="0"/>
              <a:t> radians</a:t>
            </a:r>
          </a:p>
          <a:p>
            <a:pPr>
              <a:lnSpc>
                <a:spcPct val="150000"/>
              </a:lnSpc>
            </a:pPr>
            <a:r>
              <a:rPr lang="en-US" sz="2000" dirty="0" smtClean="0"/>
              <a:t>Angular Velocity = </a:t>
            </a:r>
            <a:r>
              <a:rPr lang="el-GR" sz="2000" dirty="0" smtClean="0"/>
              <a:t>π </a:t>
            </a:r>
            <a:r>
              <a:rPr lang="en-US" sz="2000" dirty="0" smtClean="0"/>
              <a:t>/0.124 = 25.34</a:t>
            </a:r>
            <a:r>
              <a:rPr lang="el-GR" sz="2000" dirty="0" smtClean="0">
                <a:solidFill>
                  <a:schemeClr val="dk1"/>
                </a:solidFill>
              </a:rPr>
              <a:t>ω</a:t>
            </a:r>
            <a:endParaRPr lang="en-US" sz="2000" dirty="0"/>
          </a:p>
        </p:txBody>
      </p:sp>
      <p:sp>
        <p:nvSpPr>
          <p:cNvPr id="6" name="Rectangle 5"/>
          <p:cNvSpPr/>
          <p:nvPr/>
        </p:nvSpPr>
        <p:spPr>
          <a:xfrm>
            <a:off x="4800600" y="1371600"/>
            <a:ext cx="4572000" cy="1338828"/>
          </a:xfrm>
          <a:prstGeom prst="rect">
            <a:avLst/>
          </a:prstGeom>
        </p:spPr>
        <p:txBody>
          <a:bodyPr>
            <a:spAutoFit/>
          </a:bodyPr>
          <a:lstStyle/>
          <a:p>
            <a:pPr>
              <a:lnSpc>
                <a:spcPct val="150000"/>
              </a:lnSpc>
            </a:pPr>
            <a:r>
              <a:rPr lang="en-US" b="1" dirty="0" smtClean="0"/>
              <a:t>Second Serve</a:t>
            </a:r>
            <a:r>
              <a:rPr lang="en-US" dirty="0" smtClean="0"/>
              <a:t>: 3.680-3.752= 0.072s</a:t>
            </a:r>
          </a:p>
          <a:p>
            <a:pPr>
              <a:lnSpc>
                <a:spcPct val="150000"/>
              </a:lnSpc>
            </a:pPr>
            <a:r>
              <a:rPr lang="en-US" dirty="0" smtClean="0"/>
              <a:t>Travelling </a:t>
            </a:r>
            <a:r>
              <a:rPr lang="el-GR" dirty="0" smtClean="0"/>
              <a:t>π</a:t>
            </a:r>
            <a:r>
              <a:rPr lang="en-US" dirty="0" smtClean="0"/>
              <a:t> radians</a:t>
            </a:r>
          </a:p>
          <a:p>
            <a:pPr>
              <a:lnSpc>
                <a:spcPct val="150000"/>
              </a:lnSpc>
            </a:pPr>
            <a:r>
              <a:rPr lang="en-US" dirty="0" smtClean="0"/>
              <a:t>Angular Velocity = </a:t>
            </a:r>
            <a:r>
              <a:rPr lang="el-GR" dirty="0" smtClean="0"/>
              <a:t>π </a:t>
            </a:r>
            <a:r>
              <a:rPr lang="en-US" dirty="0" smtClean="0"/>
              <a:t>/0.072 = 43.63</a:t>
            </a:r>
            <a:r>
              <a:rPr lang="el-GR" dirty="0" smtClean="0">
                <a:solidFill>
                  <a:schemeClr val="dk1"/>
                </a:solidFill>
              </a:rPr>
              <a:t>ω</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br>
              <a:rPr lang="en-US" dirty="0" smtClean="0"/>
            </a:br>
            <a:endParaRPr lang="en-US" dirty="0"/>
          </a:p>
        </p:txBody>
      </p:sp>
      <p:graphicFrame>
        <p:nvGraphicFramePr>
          <p:cNvPr id="3" name="Table 2"/>
          <p:cNvGraphicFramePr>
            <a:graphicFrameLocks noGrp="1"/>
          </p:cNvGraphicFramePr>
          <p:nvPr/>
        </p:nvGraphicFramePr>
        <p:xfrm>
          <a:off x="457200" y="990600"/>
          <a:ext cx="7907217" cy="5638800"/>
        </p:xfrm>
        <a:graphic>
          <a:graphicData uri="http://schemas.openxmlformats.org/drawingml/2006/table">
            <a:tbl>
              <a:tblPr/>
              <a:tblGrid>
                <a:gridCol w="5000383"/>
                <a:gridCol w="1520825"/>
                <a:gridCol w="1386009"/>
              </a:tblGrid>
              <a:tr h="384098">
                <a:tc>
                  <a:txBody>
                    <a:bodyPr/>
                    <a:lstStyle/>
                    <a:p>
                      <a:pPr algn="l" fontAlgn="b"/>
                      <a:endParaRPr lang="en-US" sz="1800" b="0" i="0" u="none" strike="noStrike" dirty="0">
                        <a:solidFill>
                          <a:srgbClr val="376091"/>
                        </a:solidFill>
                        <a:latin typeface="+mn-lt"/>
                      </a:endParaRPr>
                    </a:p>
                  </a:txBody>
                  <a:tcPr marL="9525" marR="9525" marT="9525" marB="0" anchor="b">
                    <a:lnL>
                      <a:noFill/>
                    </a:lnL>
                    <a:lnR>
                      <a:noFill/>
                    </a:lnR>
                    <a:lnT>
                      <a:noFill/>
                    </a:lnT>
                    <a:lnB>
                      <a:noFill/>
                    </a:lnB>
                    <a:solidFill>
                      <a:srgbClr val="DBE5F1"/>
                    </a:solidFill>
                  </a:tcPr>
                </a:tc>
                <a:tc>
                  <a:txBody>
                    <a:bodyPr/>
                    <a:lstStyle/>
                    <a:p>
                      <a:pPr algn="r" fontAlgn="b"/>
                      <a:r>
                        <a:rPr lang="en-US" sz="1800" b="0" i="0" u="none" strike="noStrike" dirty="0">
                          <a:solidFill>
                            <a:srgbClr val="376091"/>
                          </a:solidFill>
                          <a:latin typeface="+mn-lt"/>
                        </a:rPr>
                        <a:t>1st Serve</a:t>
                      </a:r>
                    </a:p>
                  </a:txBody>
                  <a:tcPr marL="9525" marR="9525" marT="9525" marB="0" anchor="b">
                    <a:lnL>
                      <a:noFill/>
                    </a:lnL>
                    <a:lnR>
                      <a:noFill/>
                    </a:lnR>
                    <a:lnT>
                      <a:noFill/>
                    </a:lnT>
                    <a:lnB>
                      <a:noFill/>
                    </a:lnB>
                    <a:solidFill>
                      <a:srgbClr val="DBE5F1"/>
                    </a:solidFill>
                  </a:tcPr>
                </a:tc>
                <a:tc>
                  <a:txBody>
                    <a:bodyPr/>
                    <a:lstStyle/>
                    <a:p>
                      <a:pPr algn="r" fontAlgn="b"/>
                      <a:r>
                        <a:rPr lang="en-US" sz="1800" b="0" i="0" u="none" strike="noStrike">
                          <a:solidFill>
                            <a:srgbClr val="376091"/>
                          </a:solidFill>
                          <a:latin typeface="+mn-lt"/>
                        </a:rPr>
                        <a:t>2nd Serve</a:t>
                      </a:r>
                    </a:p>
                  </a:txBody>
                  <a:tcPr marL="9525" marR="9525" marT="9525" marB="0" anchor="b">
                    <a:lnL>
                      <a:noFill/>
                    </a:lnL>
                    <a:lnR>
                      <a:noFill/>
                    </a:lnR>
                    <a:lnT>
                      <a:noFill/>
                    </a:lnT>
                    <a:lnB>
                      <a:noFill/>
                    </a:lnB>
                    <a:solidFill>
                      <a:srgbClr val="DBE5F1"/>
                    </a:solidFill>
                  </a:tcPr>
                </a:tc>
              </a:tr>
              <a:tr h="384098">
                <a:tc>
                  <a:txBody>
                    <a:bodyPr/>
                    <a:lstStyle/>
                    <a:p>
                      <a:pPr algn="l" fontAlgn="b"/>
                      <a:r>
                        <a:rPr lang="en-US" sz="1800" b="0" i="0" u="none" strike="noStrike" dirty="0">
                          <a:solidFill>
                            <a:srgbClr val="376091"/>
                          </a:solidFill>
                          <a:latin typeface="+mn-lt"/>
                        </a:rPr>
                        <a:t>Kinetic Energy of Racquet Before Impact (J)</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376091"/>
                          </a:solidFill>
                          <a:latin typeface="+mn-lt"/>
                        </a:rPr>
                        <a:t>            42.48 </a:t>
                      </a:r>
                    </a:p>
                  </a:txBody>
                  <a:tcPr marL="9525" marR="9525" marT="9525" marB="0" anchor="b">
                    <a:lnL>
                      <a:noFill/>
                    </a:lnL>
                    <a:lnR>
                      <a:noFill/>
                    </a:lnR>
                    <a:lnT>
                      <a:noFill/>
                    </a:lnT>
                    <a:lnB>
                      <a:noFill/>
                    </a:lnB>
                  </a:tcPr>
                </a:tc>
                <a:tc>
                  <a:txBody>
                    <a:bodyPr/>
                    <a:lstStyle/>
                    <a:p>
                      <a:pPr algn="r" fontAlgn="b"/>
                      <a:r>
                        <a:rPr lang="en-US" sz="1800" b="0" i="0" u="none" strike="noStrike">
                          <a:solidFill>
                            <a:srgbClr val="376091"/>
                          </a:solidFill>
                          <a:latin typeface="+mn-lt"/>
                        </a:rPr>
                        <a:t>          110.58 </a:t>
                      </a:r>
                    </a:p>
                  </a:txBody>
                  <a:tcPr marL="9525" marR="9525" marT="9525" marB="0" anchor="b">
                    <a:lnL>
                      <a:noFill/>
                    </a:lnL>
                    <a:lnR>
                      <a:noFill/>
                    </a:lnR>
                    <a:lnT>
                      <a:noFill/>
                    </a:lnT>
                    <a:lnB>
                      <a:noFill/>
                    </a:lnB>
                  </a:tcPr>
                </a:tc>
              </a:tr>
              <a:tr h="441712">
                <a:tc>
                  <a:txBody>
                    <a:bodyPr/>
                    <a:lstStyle/>
                    <a:p>
                      <a:pPr algn="l" fontAlgn="b"/>
                      <a:r>
                        <a:rPr lang="en-US" sz="1800" b="0" i="0" u="none" strike="noStrike" dirty="0">
                          <a:solidFill>
                            <a:srgbClr val="376091"/>
                          </a:solidFill>
                          <a:latin typeface="+mn-lt"/>
                        </a:rPr>
                        <a:t>Kinetic Energy of Racquet After Impact (J)</a:t>
                      </a:r>
                    </a:p>
                  </a:txBody>
                  <a:tcPr marL="9525" marR="9525" marT="9525" marB="0" anchor="b">
                    <a:lnL>
                      <a:noFill/>
                    </a:lnL>
                    <a:lnR>
                      <a:noFill/>
                    </a:lnR>
                    <a:lnT>
                      <a:noFill/>
                    </a:lnT>
                    <a:lnB>
                      <a:noFill/>
                    </a:lnB>
                    <a:solidFill>
                      <a:srgbClr val="DBE5F1"/>
                    </a:solidFill>
                  </a:tcPr>
                </a:tc>
                <a:tc>
                  <a:txBody>
                    <a:bodyPr/>
                    <a:lstStyle/>
                    <a:p>
                      <a:pPr algn="r" fontAlgn="b"/>
                      <a:r>
                        <a:rPr lang="en-US" sz="1800" b="0" i="0" u="sng" strike="noStrike" dirty="0">
                          <a:solidFill>
                            <a:srgbClr val="376091"/>
                          </a:solidFill>
                          <a:latin typeface="+mn-lt"/>
                        </a:rPr>
                        <a:t>            11.56 </a:t>
                      </a:r>
                    </a:p>
                  </a:txBody>
                  <a:tcPr marL="9525" marR="9525" marT="9525" marB="0" anchor="b">
                    <a:lnL>
                      <a:noFill/>
                    </a:lnL>
                    <a:lnR>
                      <a:noFill/>
                    </a:lnR>
                    <a:lnT>
                      <a:noFill/>
                    </a:lnT>
                    <a:lnB>
                      <a:noFill/>
                    </a:lnB>
                    <a:solidFill>
                      <a:srgbClr val="DBE5F1"/>
                    </a:solidFill>
                  </a:tcPr>
                </a:tc>
                <a:tc>
                  <a:txBody>
                    <a:bodyPr/>
                    <a:lstStyle/>
                    <a:p>
                      <a:pPr algn="r" fontAlgn="b"/>
                      <a:r>
                        <a:rPr lang="en-US" sz="1800" b="0" i="0" u="sng" strike="noStrike">
                          <a:solidFill>
                            <a:srgbClr val="376091"/>
                          </a:solidFill>
                          <a:latin typeface="+mn-lt"/>
                        </a:rPr>
                        <a:t>            55.33 </a:t>
                      </a:r>
                    </a:p>
                  </a:txBody>
                  <a:tcPr marL="9525" marR="9525" marT="9525" marB="0" anchor="b">
                    <a:lnL>
                      <a:noFill/>
                    </a:lnL>
                    <a:lnR>
                      <a:noFill/>
                    </a:lnR>
                    <a:lnT>
                      <a:noFill/>
                    </a:lnT>
                    <a:lnB>
                      <a:noFill/>
                    </a:lnB>
                    <a:solidFill>
                      <a:srgbClr val="DBE5F1"/>
                    </a:solidFill>
                  </a:tcPr>
                </a:tc>
              </a:tr>
              <a:tr h="384098">
                <a:tc>
                  <a:txBody>
                    <a:bodyPr/>
                    <a:lstStyle/>
                    <a:p>
                      <a:pPr algn="l" fontAlgn="b"/>
                      <a:r>
                        <a:rPr lang="en-US" sz="1800" b="0" i="0" u="none" strike="noStrike" dirty="0">
                          <a:solidFill>
                            <a:srgbClr val="376091"/>
                          </a:solidFill>
                          <a:latin typeface="+mn-lt"/>
                        </a:rPr>
                        <a:t>Difference in Kinetic Energy  (J)</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376091"/>
                          </a:solidFill>
                          <a:latin typeface="+mn-lt"/>
                        </a:rPr>
                        <a:t>            30.92 </a:t>
                      </a:r>
                    </a:p>
                  </a:txBody>
                  <a:tcPr marL="9525" marR="9525" marT="9525" marB="0" anchor="b">
                    <a:lnL>
                      <a:noFill/>
                    </a:lnL>
                    <a:lnR>
                      <a:noFill/>
                    </a:lnR>
                    <a:lnT>
                      <a:noFill/>
                    </a:lnT>
                    <a:lnB>
                      <a:noFill/>
                    </a:lnB>
                  </a:tcPr>
                </a:tc>
                <a:tc>
                  <a:txBody>
                    <a:bodyPr/>
                    <a:lstStyle/>
                    <a:p>
                      <a:pPr algn="r" fontAlgn="b"/>
                      <a:r>
                        <a:rPr lang="en-US" sz="1800" b="1" i="0" u="none" strike="noStrike">
                          <a:solidFill>
                            <a:srgbClr val="376091"/>
                          </a:solidFill>
                          <a:latin typeface="+mn-lt"/>
                        </a:rPr>
                        <a:t>            55.25 </a:t>
                      </a:r>
                    </a:p>
                  </a:txBody>
                  <a:tcPr marL="9525" marR="9525" marT="9525" marB="0" anchor="b">
                    <a:lnL>
                      <a:noFill/>
                    </a:lnL>
                    <a:lnR>
                      <a:noFill/>
                    </a:lnR>
                    <a:lnT>
                      <a:noFill/>
                    </a:lnT>
                    <a:lnB>
                      <a:noFill/>
                    </a:lnB>
                  </a:tcPr>
                </a:tc>
              </a:tr>
              <a:tr h="384098">
                <a:tc>
                  <a:txBody>
                    <a:bodyPr/>
                    <a:lstStyle/>
                    <a:p>
                      <a:pPr algn="l" fontAlgn="b"/>
                      <a:r>
                        <a:rPr lang="en-US" sz="1800" b="0" i="0" u="none" strike="noStrike" dirty="0">
                          <a:solidFill>
                            <a:srgbClr val="376091"/>
                          </a:solidFill>
                          <a:latin typeface="+mn-lt"/>
                        </a:rPr>
                        <a:t>Kinetic Energy of Ball After Impact (J)</a:t>
                      </a:r>
                    </a:p>
                  </a:txBody>
                  <a:tcPr marL="9525" marR="9525" marT="9525" marB="0" anchor="b">
                    <a:lnL>
                      <a:noFill/>
                    </a:lnL>
                    <a:lnR>
                      <a:noFill/>
                    </a:lnR>
                    <a:lnT>
                      <a:noFill/>
                    </a:lnT>
                    <a:lnB>
                      <a:noFill/>
                    </a:lnB>
                    <a:solidFill>
                      <a:srgbClr val="DBE5F1"/>
                    </a:solidFill>
                  </a:tcPr>
                </a:tc>
                <a:tc>
                  <a:txBody>
                    <a:bodyPr/>
                    <a:lstStyle/>
                    <a:p>
                      <a:pPr algn="r" fontAlgn="b"/>
                      <a:r>
                        <a:rPr lang="en-US" sz="1800" b="0" i="0" u="none" strike="noStrike" dirty="0">
                          <a:solidFill>
                            <a:srgbClr val="376091"/>
                          </a:solidFill>
                          <a:latin typeface="+mn-lt"/>
                        </a:rPr>
                        <a:t>            28.61 </a:t>
                      </a:r>
                    </a:p>
                  </a:txBody>
                  <a:tcPr marL="9525" marR="9525" marT="9525" marB="0" anchor="b">
                    <a:lnL>
                      <a:noFill/>
                    </a:lnL>
                    <a:lnR>
                      <a:noFill/>
                    </a:lnR>
                    <a:lnT>
                      <a:noFill/>
                    </a:lnT>
                    <a:lnB>
                      <a:noFill/>
                    </a:lnB>
                    <a:solidFill>
                      <a:srgbClr val="DBE5F1"/>
                    </a:solidFill>
                  </a:tcPr>
                </a:tc>
                <a:tc>
                  <a:txBody>
                    <a:bodyPr/>
                    <a:lstStyle/>
                    <a:p>
                      <a:pPr algn="r" fontAlgn="b"/>
                      <a:r>
                        <a:rPr lang="en-US" sz="1800" b="0" i="0" u="none" strike="noStrike">
                          <a:solidFill>
                            <a:srgbClr val="376091"/>
                          </a:solidFill>
                          <a:latin typeface="+mn-lt"/>
                        </a:rPr>
                        <a:t>            19.26 </a:t>
                      </a:r>
                    </a:p>
                  </a:txBody>
                  <a:tcPr marL="9525" marR="9525" marT="9525" marB="0" anchor="b">
                    <a:lnL>
                      <a:noFill/>
                    </a:lnL>
                    <a:lnR>
                      <a:noFill/>
                    </a:lnR>
                    <a:lnT>
                      <a:noFill/>
                    </a:lnT>
                    <a:lnB>
                      <a:noFill/>
                    </a:lnB>
                    <a:solidFill>
                      <a:srgbClr val="DBE5F1"/>
                    </a:solidFill>
                  </a:tcPr>
                </a:tc>
              </a:tr>
              <a:tr h="384098">
                <a:tc>
                  <a:txBody>
                    <a:bodyPr/>
                    <a:lstStyle/>
                    <a:p>
                      <a:pPr algn="l" fontAlgn="b"/>
                      <a:r>
                        <a:rPr lang="en-US" sz="1800" b="0" i="0" u="none" strike="noStrike">
                          <a:solidFill>
                            <a:srgbClr val="376091"/>
                          </a:solidFill>
                          <a:latin typeface="+mn-lt"/>
                        </a:rPr>
                        <a:t>Potential Energy of Ball After Impact (J)</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376091"/>
                          </a:solidFill>
                          <a:latin typeface="+mn-lt"/>
                        </a:rPr>
                        <a:t>              1.31 </a:t>
                      </a:r>
                    </a:p>
                  </a:txBody>
                  <a:tcPr marL="9525" marR="9525" marT="9525" marB="0" anchor="b">
                    <a:lnL>
                      <a:noFill/>
                    </a:lnL>
                    <a:lnR>
                      <a:noFill/>
                    </a:lnR>
                    <a:lnT>
                      <a:noFill/>
                    </a:lnT>
                    <a:lnB>
                      <a:noFill/>
                    </a:lnB>
                  </a:tcPr>
                </a:tc>
                <a:tc>
                  <a:txBody>
                    <a:bodyPr/>
                    <a:lstStyle/>
                    <a:p>
                      <a:pPr algn="r" fontAlgn="b"/>
                      <a:r>
                        <a:rPr lang="en-US" sz="1800" b="0" i="0" u="none" strike="noStrike">
                          <a:solidFill>
                            <a:srgbClr val="376091"/>
                          </a:solidFill>
                          <a:latin typeface="+mn-lt"/>
                        </a:rPr>
                        <a:t>              1.12 </a:t>
                      </a:r>
                    </a:p>
                  </a:txBody>
                  <a:tcPr marL="9525" marR="9525" marT="9525" marB="0" anchor="b">
                    <a:lnL>
                      <a:noFill/>
                    </a:lnL>
                    <a:lnR>
                      <a:noFill/>
                    </a:lnR>
                    <a:lnT>
                      <a:noFill/>
                    </a:lnT>
                    <a:lnB>
                      <a:noFill/>
                    </a:lnB>
                  </a:tcPr>
                </a:tc>
              </a:tr>
              <a:tr h="441712">
                <a:tc>
                  <a:txBody>
                    <a:bodyPr/>
                    <a:lstStyle/>
                    <a:p>
                      <a:pPr algn="l" fontAlgn="b"/>
                      <a:r>
                        <a:rPr lang="en-US" sz="1800" b="0" i="0" u="none" strike="noStrike" dirty="0">
                          <a:solidFill>
                            <a:srgbClr val="376091"/>
                          </a:solidFill>
                          <a:latin typeface="+mn-lt"/>
                        </a:rPr>
                        <a:t>Potential Energy of Ball Before Impact (J)</a:t>
                      </a:r>
                    </a:p>
                  </a:txBody>
                  <a:tcPr marL="9525" marR="9525" marT="9525" marB="0" anchor="b">
                    <a:lnL>
                      <a:noFill/>
                    </a:lnL>
                    <a:lnR>
                      <a:noFill/>
                    </a:lnR>
                    <a:lnT>
                      <a:noFill/>
                    </a:lnT>
                    <a:lnB>
                      <a:noFill/>
                    </a:lnB>
                    <a:solidFill>
                      <a:srgbClr val="DBE5F1"/>
                    </a:solidFill>
                  </a:tcPr>
                </a:tc>
                <a:tc>
                  <a:txBody>
                    <a:bodyPr/>
                    <a:lstStyle/>
                    <a:p>
                      <a:pPr algn="r" fontAlgn="b"/>
                      <a:r>
                        <a:rPr lang="en-US" sz="1800" b="0" i="0" u="sng" strike="noStrike" dirty="0">
                          <a:solidFill>
                            <a:srgbClr val="376091"/>
                          </a:solidFill>
                          <a:latin typeface="+mn-lt"/>
                        </a:rPr>
                        <a:t>              1.32 </a:t>
                      </a:r>
                    </a:p>
                  </a:txBody>
                  <a:tcPr marL="9525" marR="9525" marT="9525" marB="0" anchor="b">
                    <a:lnL>
                      <a:noFill/>
                    </a:lnL>
                    <a:lnR>
                      <a:noFill/>
                    </a:lnR>
                    <a:lnT>
                      <a:noFill/>
                    </a:lnT>
                    <a:lnB>
                      <a:noFill/>
                    </a:lnB>
                    <a:solidFill>
                      <a:srgbClr val="DBE5F1"/>
                    </a:solidFill>
                  </a:tcPr>
                </a:tc>
                <a:tc>
                  <a:txBody>
                    <a:bodyPr/>
                    <a:lstStyle/>
                    <a:p>
                      <a:pPr algn="r" fontAlgn="b"/>
                      <a:r>
                        <a:rPr lang="en-US" sz="1800" b="0" i="0" u="sng" strike="noStrike" dirty="0">
                          <a:solidFill>
                            <a:srgbClr val="376091"/>
                          </a:solidFill>
                          <a:latin typeface="+mn-lt"/>
                        </a:rPr>
                        <a:t>              1.12 </a:t>
                      </a:r>
                    </a:p>
                  </a:txBody>
                  <a:tcPr marL="9525" marR="9525" marT="9525" marB="0" anchor="b">
                    <a:lnL>
                      <a:noFill/>
                    </a:lnL>
                    <a:lnR>
                      <a:noFill/>
                    </a:lnR>
                    <a:lnT>
                      <a:noFill/>
                    </a:lnT>
                    <a:lnB>
                      <a:noFill/>
                    </a:lnB>
                    <a:solidFill>
                      <a:srgbClr val="DBE5F1"/>
                    </a:solidFill>
                  </a:tcPr>
                </a:tc>
              </a:tr>
              <a:tr h="384098">
                <a:tc>
                  <a:txBody>
                    <a:bodyPr/>
                    <a:lstStyle/>
                    <a:p>
                      <a:pPr algn="l" fontAlgn="b"/>
                      <a:r>
                        <a:rPr lang="en-US" sz="1800" b="0" i="0" u="none" strike="noStrike">
                          <a:solidFill>
                            <a:srgbClr val="376091"/>
                          </a:solidFill>
                          <a:latin typeface="+mn-lt"/>
                        </a:rPr>
                        <a:t>Total Energy Transferred (J)</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376091"/>
                          </a:solidFill>
                          <a:latin typeface="+mn-lt"/>
                        </a:rPr>
                        <a:t>            28.60 </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376091"/>
                          </a:solidFill>
                          <a:latin typeface="+mn-lt"/>
                        </a:rPr>
                        <a:t>            19.26 </a:t>
                      </a:r>
                    </a:p>
                  </a:txBody>
                  <a:tcPr marL="9525" marR="9525" marT="9525" marB="0" anchor="b">
                    <a:lnL>
                      <a:noFill/>
                    </a:lnL>
                    <a:lnR>
                      <a:noFill/>
                    </a:lnR>
                    <a:lnT>
                      <a:noFill/>
                    </a:lnT>
                    <a:lnB>
                      <a:noFill/>
                    </a:lnB>
                  </a:tcPr>
                </a:tc>
              </a:tr>
              <a:tr h="384098">
                <a:tc>
                  <a:txBody>
                    <a:bodyPr/>
                    <a:lstStyle/>
                    <a:p>
                      <a:pPr algn="l" fontAlgn="b"/>
                      <a:r>
                        <a:rPr lang="en-US" sz="1800" b="0" i="0" u="none" strike="noStrike" dirty="0">
                          <a:solidFill>
                            <a:srgbClr val="376091"/>
                          </a:solidFill>
                          <a:latin typeface="+mn-lt"/>
                        </a:rPr>
                        <a:t>% Energy Transferred</a:t>
                      </a:r>
                    </a:p>
                  </a:txBody>
                  <a:tcPr marL="9525" marR="9525" marT="9525" marB="0" anchor="b">
                    <a:lnL>
                      <a:noFill/>
                    </a:lnL>
                    <a:lnR>
                      <a:noFill/>
                    </a:lnR>
                    <a:lnT>
                      <a:noFill/>
                    </a:lnT>
                    <a:lnB>
                      <a:noFill/>
                    </a:lnB>
                    <a:solidFill>
                      <a:srgbClr val="DBE5F1"/>
                    </a:solidFill>
                  </a:tcPr>
                </a:tc>
                <a:tc>
                  <a:txBody>
                    <a:bodyPr/>
                    <a:lstStyle/>
                    <a:p>
                      <a:pPr algn="r" fontAlgn="b"/>
                      <a:r>
                        <a:rPr lang="en-US" sz="1800" b="1" i="0" u="none" strike="noStrike" dirty="0">
                          <a:solidFill>
                            <a:srgbClr val="376091"/>
                          </a:solidFill>
                          <a:latin typeface="+mn-lt"/>
                        </a:rPr>
                        <a:t>93%</a:t>
                      </a:r>
                    </a:p>
                  </a:txBody>
                  <a:tcPr marL="9525" marR="9525" marT="9525" marB="0" anchor="b">
                    <a:lnL>
                      <a:noFill/>
                    </a:lnL>
                    <a:lnR>
                      <a:noFill/>
                    </a:lnR>
                    <a:lnT>
                      <a:noFill/>
                    </a:lnT>
                    <a:lnB>
                      <a:noFill/>
                    </a:lnB>
                    <a:solidFill>
                      <a:srgbClr val="DBE5F1"/>
                    </a:solidFill>
                  </a:tcPr>
                </a:tc>
                <a:tc>
                  <a:txBody>
                    <a:bodyPr/>
                    <a:lstStyle/>
                    <a:p>
                      <a:pPr algn="r" fontAlgn="b"/>
                      <a:r>
                        <a:rPr lang="en-US" sz="1800" b="1" i="0" u="none" strike="noStrike" dirty="0">
                          <a:solidFill>
                            <a:srgbClr val="376091"/>
                          </a:solidFill>
                          <a:latin typeface="+mn-lt"/>
                        </a:rPr>
                        <a:t>35%</a:t>
                      </a:r>
                    </a:p>
                  </a:txBody>
                  <a:tcPr marL="9525" marR="9525" marT="9525" marB="0" anchor="b">
                    <a:lnL>
                      <a:noFill/>
                    </a:lnL>
                    <a:lnR>
                      <a:noFill/>
                    </a:lnR>
                    <a:lnT>
                      <a:noFill/>
                    </a:lnT>
                    <a:lnB>
                      <a:noFill/>
                    </a:lnB>
                    <a:solidFill>
                      <a:srgbClr val="DBE5F1"/>
                    </a:solidFill>
                  </a:tcPr>
                </a:tc>
              </a:tr>
              <a:tr h="384098">
                <a:tc>
                  <a:txBody>
                    <a:bodyPr/>
                    <a:lstStyle/>
                    <a:p>
                      <a:pPr algn="l" fontAlgn="b"/>
                      <a:r>
                        <a:rPr lang="en-US" sz="1800" b="0" i="0" u="none" strike="noStrike">
                          <a:solidFill>
                            <a:srgbClr val="376091"/>
                          </a:solidFill>
                          <a:latin typeface="+mn-lt"/>
                        </a:rPr>
                        <a:t>Speed of Ball After Impact (m/s)</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376091"/>
                          </a:solidFill>
                          <a:latin typeface="+mn-lt"/>
                        </a:rPr>
                        <a:t>            31.69 </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376091"/>
                          </a:solidFill>
                          <a:latin typeface="+mn-lt"/>
                        </a:rPr>
                        <a:t>            26.00 </a:t>
                      </a:r>
                    </a:p>
                  </a:txBody>
                  <a:tcPr marL="9525" marR="9525" marT="9525" marB="0" anchor="b">
                    <a:lnL>
                      <a:noFill/>
                    </a:lnL>
                    <a:lnR>
                      <a:noFill/>
                    </a:lnR>
                    <a:lnT>
                      <a:noFill/>
                    </a:lnT>
                    <a:lnB>
                      <a:noFill/>
                    </a:lnB>
                  </a:tcPr>
                </a:tc>
              </a:tr>
              <a:tr h="384098">
                <a:tc>
                  <a:txBody>
                    <a:bodyPr/>
                    <a:lstStyle/>
                    <a:p>
                      <a:pPr algn="l" fontAlgn="b"/>
                      <a:r>
                        <a:rPr lang="en-US" sz="1800" b="0" i="0" u="none" strike="noStrike">
                          <a:solidFill>
                            <a:srgbClr val="376091"/>
                          </a:solidFill>
                          <a:latin typeface="+mn-lt"/>
                        </a:rPr>
                        <a:t>Force (Centripedal) (N)</a:t>
                      </a:r>
                    </a:p>
                  </a:txBody>
                  <a:tcPr marL="9525" marR="9525" marT="9525" marB="0" anchor="b">
                    <a:lnL>
                      <a:noFill/>
                    </a:lnL>
                    <a:lnR>
                      <a:noFill/>
                    </a:lnR>
                    <a:lnT>
                      <a:noFill/>
                    </a:lnT>
                    <a:lnB>
                      <a:noFill/>
                    </a:lnB>
                    <a:solidFill>
                      <a:srgbClr val="DBE5F1"/>
                    </a:solidFill>
                  </a:tcPr>
                </a:tc>
                <a:tc>
                  <a:txBody>
                    <a:bodyPr/>
                    <a:lstStyle/>
                    <a:p>
                      <a:pPr algn="r" fontAlgn="b"/>
                      <a:r>
                        <a:rPr lang="en-US" sz="1800" b="1" i="0" u="none" strike="noStrike" dirty="0">
                          <a:solidFill>
                            <a:srgbClr val="376091"/>
                          </a:solidFill>
                          <a:latin typeface="+mn-lt"/>
                        </a:rPr>
                        <a:t>              </a:t>
                      </a:r>
                      <a:r>
                        <a:rPr lang="en-US" sz="1800" b="1" i="0" u="none" strike="noStrike" dirty="0" smtClean="0">
                          <a:solidFill>
                            <a:srgbClr val="376091"/>
                          </a:solidFill>
                          <a:latin typeface="+mn-lt"/>
                        </a:rPr>
                        <a:t>97.94</a:t>
                      </a:r>
                      <a:endParaRPr lang="en-US" sz="1800" b="1" i="0" u="none" strike="noStrike" dirty="0">
                        <a:solidFill>
                          <a:srgbClr val="376091"/>
                        </a:solidFill>
                        <a:latin typeface="+mn-lt"/>
                      </a:endParaRPr>
                    </a:p>
                  </a:txBody>
                  <a:tcPr marL="9525" marR="9525" marT="9525" marB="0" anchor="b">
                    <a:lnL>
                      <a:noFill/>
                    </a:lnL>
                    <a:lnR>
                      <a:noFill/>
                    </a:lnR>
                    <a:lnT>
                      <a:noFill/>
                    </a:lnT>
                    <a:lnB>
                      <a:noFill/>
                    </a:lnB>
                    <a:solidFill>
                      <a:srgbClr val="DBE5F1"/>
                    </a:solidFill>
                  </a:tcPr>
                </a:tc>
                <a:tc>
                  <a:txBody>
                    <a:bodyPr/>
                    <a:lstStyle/>
                    <a:p>
                      <a:pPr algn="r" fontAlgn="b"/>
                      <a:r>
                        <a:rPr lang="en-US" sz="1800" b="1" i="0" u="none" strike="noStrike" dirty="0" smtClean="0">
                          <a:solidFill>
                            <a:srgbClr val="376091"/>
                          </a:solidFill>
                          <a:latin typeface="+mn-lt"/>
                        </a:rPr>
                        <a:t>254.94</a:t>
                      </a:r>
                      <a:endParaRPr lang="en-US" sz="1800" b="1" i="0" u="none" strike="noStrike" dirty="0">
                        <a:solidFill>
                          <a:srgbClr val="376091"/>
                        </a:solidFill>
                        <a:latin typeface="+mn-lt"/>
                      </a:endParaRPr>
                    </a:p>
                  </a:txBody>
                  <a:tcPr marL="9525" marR="9525" marT="9525" marB="0" anchor="b">
                    <a:lnL>
                      <a:noFill/>
                    </a:lnL>
                    <a:lnR>
                      <a:noFill/>
                    </a:lnR>
                    <a:lnT>
                      <a:noFill/>
                    </a:lnT>
                    <a:lnB>
                      <a:noFill/>
                    </a:lnB>
                    <a:solidFill>
                      <a:srgbClr val="DBE5F1"/>
                    </a:solidFill>
                  </a:tcPr>
                </a:tc>
              </a:tr>
              <a:tr h="38409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376091"/>
                          </a:solidFill>
                          <a:latin typeface="+mn-lt"/>
                        </a:rPr>
                        <a:t>Angular</a:t>
                      </a:r>
                      <a:r>
                        <a:rPr lang="en-US" sz="1800" b="0" i="0" u="none" strike="noStrike" baseline="0" dirty="0" smtClean="0">
                          <a:solidFill>
                            <a:srgbClr val="376091"/>
                          </a:solidFill>
                          <a:latin typeface="+mn-lt"/>
                        </a:rPr>
                        <a:t> Velocity (</a:t>
                      </a:r>
                      <a:r>
                        <a:rPr lang="el-GR" sz="1800" b="0" i="0" u="none" strike="noStrike" baseline="0" dirty="0" smtClean="0">
                          <a:solidFill>
                            <a:srgbClr val="376091"/>
                          </a:solidFill>
                          <a:latin typeface="+mn-lt"/>
                        </a:rPr>
                        <a:t>ω</a:t>
                      </a:r>
                      <a:r>
                        <a:rPr lang="en-US" sz="1800" b="0" i="0" u="none" strike="noStrike" baseline="0" dirty="0" smtClean="0">
                          <a:solidFill>
                            <a:srgbClr val="376091"/>
                          </a:solidFill>
                          <a:latin typeface="+mn-lt"/>
                        </a:rPr>
                        <a:t>)</a:t>
                      </a:r>
                      <a:endParaRPr lang="en-US" sz="1800" b="0" i="0" u="none" strike="noStrike" dirty="0">
                        <a:solidFill>
                          <a:srgbClr val="376091"/>
                        </a:solidFill>
                        <a:latin typeface="+mn-lt"/>
                      </a:endParaRP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r" fontAlgn="b"/>
                      <a:r>
                        <a:rPr lang="en-US" sz="1800" b="1" i="0" u="none" strike="noStrike" dirty="0" smtClean="0">
                          <a:solidFill>
                            <a:srgbClr val="376091"/>
                          </a:solidFill>
                          <a:latin typeface="+mn-lt"/>
                        </a:rPr>
                        <a:t>25.34</a:t>
                      </a:r>
                      <a:endParaRPr lang="en-US" sz="1800" b="1" i="0" u="none" strike="noStrike" dirty="0">
                        <a:solidFill>
                          <a:srgbClr val="376091"/>
                        </a:solidFill>
                        <a:latin typeface="+mn-lt"/>
                      </a:endParaRP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r" fontAlgn="b"/>
                      <a:r>
                        <a:rPr lang="en-US" sz="1800" b="1" i="0" u="none" strike="noStrike" dirty="0" smtClean="0">
                          <a:solidFill>
                            <a:srgbClr val="376091"/>
                          </a:solidFill>
                          <a:latin typeface="+mn-lt"/>
                        </a:rPr>
                        <a:t>43.63</a:t>
                      </a:r>
                    </a:p>
                  </a:txBody>
                  <a:tcPr marL="9525" marR="9525" marT="9525" marB="0" anchor="b">
                    <a:lnL>
                      <a:noFill/>
                    </a:lnL>
                    <a:lnR>
                      <a:noFill/>
                    </a:lnR>
                    <a:lnT>
                      <a:noFill/>
                    </a:lnT>
                    <a:lnB w="6350" cap="flat" cmpd="sng" algn="ctr">
                      <a:noFill/>
                      <a:prstDash val="solid"/>
                      <a:round/>
                      <a:headEnd type="none" w="med" len="med"/>
                      <a:tailEnd type="none" w="med" len="med"/>
                    </a:lnB>
                  </a:tcPr>
                </a:tc>
              </a:tr>
              <a:tr h="39219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dirty="0" smtClean="0">
                          <a:solidFill>
                            <a:srgbClr val="376091"/>
                          </a:solidFill>
                          <a:latin typeface="+mn-lt"/>
                          <a:ea typeface="+mn-ea"/>
                          <a:cs typeface="+mn-cs"/>
                        </a:rPr>
                        <a:t>Power (Watts)</a:t>
                      </a:r>
                    </a:p>
                  </a:txBody>
                  <a:tcPr marL="9525" marR="9525" marT="9525" marB="0" anchor="b">
                    <a:lnL>
                      <a:noFill/>
                    </a:lnL>
                    <a:lnR>
                      <a:noFill/>
                    </a:lnR>
                    <a:lnT>
                      <a:noFill/>
                    </a:lnT>
                    <a:lnB w="6350" cap="flat" cmpd="sng" algn="ctr">
                      <a:noFill/>
                      <a:prstDash val="solid"/>
                      <a:round/>
                      <a:headEnd type="none" w="med" len="med"/>
                      <a:tailEnd type="none" w="med" len="med"/>
                    </a:lnB>
                    <a:solidFill>
                      <a:schemeClr val="accent2">
                        <a:lumMod val="40000"/>
                        <a:lumOff val="60000"/>
                      </a:schemeClr>
                    </a:solidFill>
                  </a:tcPr>
                </a:tc>
                <a:tc>
                  <a:txBody>
                    <a:bodyPr/>
                    <a:lstStyle/>
                    <a:p>
                      <a:pPr marL="0" algn="r" rtl="0" eaLnBrk="1" fontAlgn="b" latinLnBrk="0" hangingPunct="1"/>
                      <a:r>
                        <a:rPr kumimoji="0" lang="en-US" sz="1800" b="1" i="0" u="none" strike="noStrike" kern="1200" dirty="0" smtClean="0">
                          <a:solidFill>
                            <a:srgbClr val="376091"/>
                          </a:solidFill>
                          <a:latin typeface="+mn-lt"/>
                          <a:ea typeface="+mn-ea"/>
                          <a:cs typeface="+mn-cs"/>
                        </a:rPr>
                        <a:t>3865</a:t>
                      </a:r>
                      <a:endParaRPr kumimoji="0" lang="en-US" sz="1800" b="1" i="0" u="none" strike="noStrike" kern="1200" dirty="0">
                        <a:solidFill>
                          <a:srgbClr val="376091"/>
                        </a:solidFill>
                        <a:latin typeface="+mn-lt"/>
                        <a:ea typeface="+mn-ea"/>
                        <a:cs typeface="+mn-cs"/>
                      </a:endParaRPr>
                    </a:p>
                  </a:txBody>
                  <a:tcPr marL="9525" marR="9525" marT="9525" marB="0" anchor="b">
                    <a:lnL>
                      <a:noFill/>
                    </a:lnL>
                    <a:lnR>
                      <a:noFill/>
                    </a:lnR>
                    <a:lnT>
                      <a:noFill/>
                    </a:lnT>
                    <a:lnB w="6350" cap="flat" cmpd="sng" algn="ctr">
                      <a:noFill/>
                      <a:prstDash val="solid"/>
                      <a:round/>
                      <a:headEnd type="none" w="med" len="med"/>
                      <a:tailEnd type="none" w="med" len="med"/>
                    </a:lnB>
                    <a:solidFill>
                      <a:schemeClr val="accent2">
                        <a:lumMod val="40000"/>
                        <a:lumOff val="60000"/>
                      </a:schemeClr>
                    </a:solidFill>
                  </a:tcPr>
                </a:tc>
                <a:tc>
                  <a:txBody>
                    <a:bodyPr/>
                    <a:lstStyle/>
                    <a:p>
                      <a:pPr marL="0" algn="r" rtl="0" eaLnBrk="1" fontAlgn="b" latinLnBrk="0" hangingPunct="1"/>
                      <a:r>
                        <a:rPr kumimoji="0" lang="en-US" sz="1800" b="1" i="0" u="none" strike="noStrike" kern="1200" dirty="0" smtClean="0">
                          <a:solidFill>
                            <a:srgbClr val="376091"/>
                          </a:solidFill>
                          <a:latin typeface="+mn-lt"/>
                          <a:ea typeface="+mn-ea"/>
                          <a:cs typeface="+mn-cs"/>
                        </a:rPr>
                        <a:t>3425</a:t>
                      </a:r>
                      <a:endParaRPr kumimoji="0" lang="en-US" sz="1800" b="1" i="0" u="none" strike="noStrike" kern="1200" dirty="0">
                        <a:solidFill>
                          <a:srgbClr val="376091"/>
                        </a:solidFill>
                        <a:latin typeface="+mn-lt"/>
                        <a:ea typeface="+mn-ea"/>
                        <a:cs typeface="+mn-cs"/>
                      </a:endParaRPr>
                    </a:p>
                  </a:txBody>
                  <a:tcPr marL="9525" marR="9525" marT="9525" marB="0" anchor="b">
                    <a:lnL>
                      <a:noFill/>
                    </a:lnL>
                    <a:lnR>
                      <a:noFill/>
                    </a:lnR>
                    <a:lnT>
                      <a:noFill/>
                    </a:lnT>
                    <a:lnB w="6350" cap="flat" cmpd="sng" algn="ctr">
                      <a:no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191000" y="914400"/>
            <a:ext cx="4486801" cy="363855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Tennis: A sport</a:t>
            </a:r>
            <a:endParaRPr lang="en-US" dirty="0"/>
          </a:p>
        </p:txBody>
      </p:sp>
      <p:sp>
        <p:nvSpPr>
          <p:cNvPr id="7" name="TextBox 6"/>
          <p:cNvSpPr txBox="1"/>
          <p:nvPr/>
        </p:nvSpPr>
        <p:spPr>
          <a:xfrm>
            <a:off x="533400" y="1676400"/>
            <a:ext cx="4343400" cy="4093428"/>
          </a:xfrm>
          <a:prstGeom prst="rect">
            <a:avLst/>
          </a:prstGeom>
          <a:noFill/>
        </p:spPr>
        <p:txBody>
          <a:bodyPr wrap="square" rtlCol="0">
            <a:spAutoFit/>
          </a:bodyPr>
          <a:lstStyle/>
          <a:p>
            <a:r>
              <a:rPr lang="en-US" sz="2000" dirty="0" smtClean="0"/>
              <a:t>Tennis is a sport that uses several different muscles groups in different types of strokes: </a:t>
            </a:r>
          </a:p>
          <a:p>
            <a:pPr>
              <a:buFont typeface="Arial" pitchFamily="34" charset="0"/>
              <a:buChar char="•"/>
            </a:pPr>
            <a:r>
              <a:rPr lang="en-US" sz="2000" dirty="0" smtClean="0"/>
              <a:t>Forehand</a:t>
            </a:r>
          </a:p>
          <a:p>
            <a:pPr>
              <a:buFont typeface="Arial" pitchFamily="34" charset="0"/>
              <a:buChar char="•"/>
            </a:pPr>
            <a:r>
              <a:rPr lang="en-US" sz="2000" dirty="0" smtClean="0"/>
              <a:t>Backhand</a:t>
            </a:r>
          </a:p>
          <a:p>
            <a:pPr>
              <a:buFont typeface="Arial" pitchFamily="34" charset="0"/>
              <a:buChar char="•"/>
            </a:pPr>
            <a:r>
              <a:rPr lang="en-US" sz="2000" dirty="0" smtClean="0"/>
              <a:t>Slice</a:t>
            </a:r>
          </a:p>
          <a:p>
            <a:pPr>
              <a:buFont typeface="Arial" pitchFamily="34" charset="0"/>
              <a:buChar char="•"/>
            </a:pPr>
            <a:r>
              <a:rPr lang="en-US" sz="2000" dirty="0" smtClean="0"/>
              <a:t>Serves</a:t>
            </a:r>
          </a:p>
          <a:p>
            <a:endParaRPr lang="en-US" sz="2000" dirty="0"/>
          </a:p>
          <a:p>
            <a:r>
              <a:rPr lang="en-US" sz="2000" dirty="0" smtClean="0"/>
              <a:t>The most complex motion, according to experts, is the Serve, which is the focus of my discussion today. </a:t>
            </a:r>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the data say…</a:t>
            </a:r>
            <a:endParaRPr lang="en-US" dirty="0"/>
          </a:p>
        </p:txBody>
      </p:sp>
      <p:sp>
        <p:nvSpPr>
          <p:cNvPr id="3" name="Content Placeholder 2"/>
          <p:cNvSpPr>
            <a:spLocks noGrp="1"/>
          </p:cNvSpPr>
          <p:nvPr>
            <p:ph sz="quarter" idx="1"/>
          </p:nvPr>
        </p:nvSpPr>
        <p:spPr/>
        <p:txBody>
          <a:bodyPr/>
          <a:lstStyle/>
          <a:p>
            <a:r>
              <a:rPr lang="en-US" dirty="0" smtClean="0"/>
              <a:t>The 2</a:t>
            </a:r>
            <a:r>
              <a:rPr lang="en-US" baseline="30000" dirty="0" smtClean="0"/>
              <a:t>nd</a:t>
            </a:r>
            <a:r>
              <a:rPr lang="en-US" dirty="0" smtClean="0"/>
              <a:t> serve (top-spin) transfers less % Energy to the ball from the racquet than the 1</a:t>
            </a:r>
            <a:r>
              <a:rPr lang="en-US" baseline="30000" dirty="0" smtClean="0"/>
              <a:t>st</a:t>
            </a:r>
            <a:r>
              <a:rPr lang="en-US" dirty="0" smtClean="0"/>
              <a:t> serve (flat). </a:t>
            </a:r>
          </a:p>
          <a:p>
            <a:r>
              <a:rPr lang="en-US" dirty="0" smtClean="0"/>
              <a:t>The 2</a:t>
            </a:r>
            <a:r>
              <a:rPr lang="en-US" baseline="30000" dirty="0" smtClean="0"/>
              <a:t>nd</a:t>
            </a:r>
            <a:r>
              <a:rPr lang="en-US" dirty="0" smtClean="0"/>
              <a:t> serve generates more force and angular velocity than the 1</a:t>
            </a:r>
            <a:r>
              <a:rPr lang="en-US" baseline="30000" dirty="0" smtClean="0"/>
              <a:t>st</a:t>
            </a:r>
            <a:r>
              <a:rPr lang="en-US" dirty="0" smtClean="0"/>
              <a:t> serve. </a:t>
            </a:r>
          </a:p>
          <a:p>
            <a:r>
              <a:rPr lang="en-US" dirty="0" smtClean="0"/>
              <a:t>The velocity of the ball in the 2</a:t>
            </a:r>
            <a:r>
              <a:rPr lang="en-US" baseline="30000" dirty="0" smtClean="0"/>
              <a:t>nd</a:t>
            </a:r>
            <a:r>
              <a:rPr lang="en-US" dirty="0" smtClean="0"/>
              <a:t> serve is lower than that in the 1</a:t>
            </a:r>
            <a:r>
              <a:rPr lang="en-US" baseline="30000" dirty="0" smtClean="0"/>
              <a:t>st</a:t>
            </a:r>
            <a:r>
              <a:rPr lang="en-US" dirty="0" smtClean="0"/>
              <a:t> serve.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467600" cy="1143000"/>
          </a:xfrm>
        </p:spPr>
        <p:txBody>
          <a:bodyPr/>
          <a:lstStyle/>
          <a:p>
            <a:r>
              <a:rPr lang="en-US" dirty="0" smtClean="0"/>
              <a:t>conclusions</a:t>
            </a:r>
            <a:endParaRPr lang="en-US" dirty="0"/>
          </a:p>
        </p:txBody>
      </p:sp>
      <p:sp>
        <p:nvSpPr>
          <p:cNvPr id="4" name="Content Placeholder 3"/>
          <p:cNvSpPr>
            <a:spLocks noGrp="1"/>
          </p:cNvSpPr>
          <p:nvPr>
            <p:ph sz="quarter" idx="1"/>
          </p:nvPr>
        </p:nvSpPr>
        <p:spPr>
          <a:xfrm>
            <a:off x="457200" y="990600"/>
            <a:ext cx="7467600" cy="5407152"/>
          </a:xfrm>
        </p:spPr>
        <p:txBody>
          <a:bodyPr>
            <a:normAutofit fontScale="92500" lnSpcReduction="10000"/>
          </a:bodyPr>
          <a:lstStyle/>
          <a:p>
            <a:r>
              <a:rPr lang="en-US" dirty="0" smtClean="0"/>
              <a:t>Why did the % of Kinetic Energy Transfer drop off sharply in the 2</a:t>
            </a:r>
            <a:r>
              <a:rPr lang="en-US" baseline="30000" dirty="0" smtClean="0"/>
              <a:t>nd</a:t>
            </a:r>
            <a:r>
              <a:rPr lang="en-US" dirty="0" smtClean="0"/>
              <a:t> serve?</a:t>
            </a:r>
          </a:p>
          <a:p>
            <a:pPr lvl="1"/>
            <a:r>
              <a:rPr lang="en-US" sz="2000" dirty="0" smtClean="0"/>
              <a:t>Unlike the first serve, the 2</a:t>
            </a:r>
            <a:r>
              <a:rPr lang="en-US" sz="2000" baseline="30000" dirty="0" smtClean="0"/>
              <a:t>nd</a:t>
            </a:r>
            <a:r>
              <a:rPr lang="en-US" sz="2000" dirty="0" smtClean="0"/>
              <a:t> serve is a top spin serve. This implies that the racquet grazes the ball, and more of the energy is transferred to the ball’s rotational velocity than linear velocity.  This explains why the tennis ball in the top-spin serve has a lower speed than the flatter serve. </a:t>
            </a:r>
          </a:p>
          <a:p>
            <a:pPr lvl="1">
              <a:buNone/>
            </a:pPr>
            <a:endParaRPr lang="en-US" sz="2000" dirty="0" smtClean="0"/>
          </a:p>
          <a:p>
            <a:r>
              <a:rPr lang="en-US" dirty="0" smtClean="0"/>
              <a:t>Why might the 2</a:t>
            </a:r>
            <a:r>
              <a:rPr lang="en-US" baseline="30000" dirty="0" smtClean="0"/>
              <a:t>nd</a:t>
            </a:r>
            <a:r>
              <a:rPr lang="en-US" dirty="0" smtClean="0"/>
              <a:t> serve generate more force than the 1</a:t>
            </a:r>
            <a:r>
              <a:rPr lang="en-US" baseline="30000" dirty="0" smtClean="0"/>
              <a:t>st</a:t>
            </a:r>
            <a:r>
              <a:rPr lang="en-US" dirty="0" smtClean="0"/>
              <a:t> serve?</a:t>
            </a:r>
          </a:p>
          <a:p>
            <a:pPr lvl="1"/>
            <a:r>
              <a:rPr lang="en-US" dirty="0" smtClean="0"/>
              <a:t>At first, it might not seem intuitive (it clearly wasn’t to me since I made the opposite direction), but we can probably attribute it to the fact that a much lower % of Energy is transferred to the ball in the top-spin serve than in the flat serve. In order to have some acceptable velocity in addition to the extra spin, the 2</a:t>
            </a:r>
            <a:r>
              <a:rPr lang="en-US" baseline="30000" dirty="0" smtClean="0"/>
              <a:t>nd</a:t>
            </a:r>
            <a:r>
              <a:rPr lang="en-US" dirty="0" smtClean="0"/>
              <a:t> serve might need to generate more force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pic>
        <p:nvPicPr>
          <p:cNvPr id="3" name="Picture 2"/>
          <p:cNvPicPr/>
          <p:nvPr/>
        </p:nvPicPr>
        <p:blipFill>
          <a:blip r:embed="rId2" cstate="print"/>
          <a:srcRect l="36105" t="16809" r="23077" b="18841"/>
          <a:stretch>
            <a:fillRect/>
          </a:stretch>
        </p:blipFill>
        <p:spPr bwMode="auto">
          <a:xfrm>
            <a:off x="533400" y="1600200"/>
            <a:ext cx="3200400" cy="3048000"/>
          </a:xfrm>
          <a:prstGeom prst="rect">
            <a:avLst/>
          </a:prstGeom>
          <a:noFill/>
          <a:ln w="9525">
            <a:noFill/>
            <a:miter lim="800000"/>
            <a:headEnd/>
            <a:tailEnd/>
          </a:ln>
        </p:spPr>
      </p:pic>
      <p:sp>
        <p:nvSpPr>
          <p:cNvPr id="4" name="TextBox 3"/>
          <p:cNvSpPr txBox="1"/>
          <p:nvPr/>
        </p:nvSpPr>
        <p:spPr>
          <a:xfrm>
            <a:off x="4038600" y="2743200"/>
            <a:ext cx="762000" cy="369332"/>
          </a:xfrm>
          <a:prstGeom prst="rect">
            <a:avLst/>
          </a:prstGeom>
          <a:noFill/>
        </p:spPr>
        <p:txBody>
          <a:bodyPr wrap="square" rtlCol="0">
            <a:spAutoFit/>
          </a:bodyPr>
          <a:lstStyle/>
          <a:p>
            <a:r>
              <a:rPr lang="en-US" dirty="0" smtClean="0"/>
              <a:t>Vs. </a:t>
            </a:r>
            <a:endParaRPr lang="en-US" dirty="0"/>
          </a:p>
        </p:txBody>
      </p:sp>
      <p:pic>
        <p:nvPicPr>
          <p:cNvPr id="40962" name="Picture 2" descr="http://0.tqn.com/d/tennis/1/0/5/E/roddick-serve-07.jpg"/>
          <p:cNvPicPr>
            <a:picLocks noChangeAspect="1" noChangeArrowheads="1"/>
          </p:cNvPicPr>
          <p:nvPr/>
        </p:nvPicPr>
        <p:blipFill>
          <a:blip r:embed="rId3" cstate="print"/>
          <a:srcRect/>
          <a:stretch>
            <a:fillRect/>
          </a:stretch>
        </p:blipFill>
        <p:spPr bwMode="auto">
          <a:xfrm>
            <a:off x="5105400" y="1524000"/>
            <a:ext cx="2781300" cy="3276600"/>
          </a:xfrm>
          <a:prstGeom prst="rect">
            <a:avLst/>
          </a:prstGeom>
          <a:noFill/>
        </p:spPr>
      </p:pic>
      <p:sp>
        <p:nvSpPr>
          <p:cNvPr id="6" name="TextBox 5"/>
          <p:cNvSpPr txBox="1"/>
          <p:nvPr/>
        </p:nvSpPr>
        <p:spPr>
          <a:xfrm>
            <a:off x="533400" y="4876800"/>
            <a:ext cx="3352800" cy="369332"/>
          </a:xfrm>
          <a:prstGeom prst="rect">
            <a:avLst/>
          </a:prstGeom>
          <a:noFill/>
        </p:spPr>
        <p:txBody>
          <a:bodyPr wrap="square" rtlCol="0">
            <a:spAutoFit/>
          </a:bodyPr>
          <a:lstStyle/>
          <a:p>
            <a:r>
              <a:rPr lang="en-US" dirty="0" smtClean="0"/>
              <a:t>First Serve Speed~ 67.5mph </a:t>
            </a:r>
            <a:endParaRPr lang="en-US" dirty="0"/>
          </a:p>
        </p:txBody>
      </p:sp>
      <p:sp>
        <p:nvSpPr>
          <p:cNvPr id="7" name="TextBox 6"/>
          <p:cNvSpPr txBox="1"/>
          <p:nvPr/>
        </p:nvSpPr>
        <p:spPr>
          <a:xfrm>
            <a:off x="4876800" y="4876800"/>
            <a:ext cx="3352800" cy="369332"/>
          </a:xfrm>
          <a:prstGeom prst="rect">
            <a:avLst/>
          </a:prstGeom>
          <a:noFill/>
        </p:spPr>
        <p:txBody>
          <a:bodyPr wrap="square" rtlCol="0">
            <a:spAutoFit/>
          </a:bodyPr>
          <a:lstStyle/>
          <a:p>
            <a:r>
              <a:rPr lang="en-US" dirty="0" smtClean="0"/>
              <a:t>First Serve Speed~ 155mph </a:t>
            </a:r>
            <a:endParaRPr lang="en-US" dirty="0"/>
          </a:p>
        </p:txBody>
      </p:sp>
      <p:sp>
        <p:nvSpPr>
          <p:cNvPr id="8" name="TextBox 7"/>
          <p:cNvSpPr txBox="1"/>
          <p:nvPr/>
        </p:nvSpPr>
        <p:spPr>
          <a:xfrm>
            <a:off x="457200" y="5562600"/>
            <a:ext cx="3429000" cy="923330"/>
          </a:xfrm>
          <a:prstGeom prst="rect">
            <a:avLst/>
          </a:prstGeom>
          <a:noFill/>
        </p:spPr>
        <p:txBody>
          <a:bodyPr wrap="square" rtlCol="0">
            <a:spAutoFit/>
          </a:bodyPr>
          <a:lstStyle/>
          <a:p>
            <a:r>
              <a:rPr lang="en-US" dirty="0" smtClean="0"/>
              <a:t>Not even half as good </a:t>
            </a:r>
            <a:r>
              <a:rPr lang="en-US" dirty="0" smtClean="0">
                <a:sym typeface="Wingdings" pitchFamily="2" charset="2"/>
              </a:rPr>
              <a:t> still close to an average tennis player (~ 70mph)</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investigations</a:t>
            </a:r>
            <a:endParaRPr lang="en-US" dirty="0"/>
          </a:p>
        </p:txBody>
      </p:sp>
      <p:sp>
        <p:nvSpPr>
          <p:cNvPr id="3" name="Content Placeholder 2"/>
          <p:cNvSpPr>
            <a:spLocks noGrp="1"/>
          </p:cNvSpPr>
          <p:nvPr>
            <p:ph sz="quarter" idx="1"/>
          </p:nvPr>
        </p:nvSpPr>
        <p:spPr/>
        <p:txBody>
          <a:bodyPr/>
          <a:lstStyle/>
          <a:p>
            <a:r>
              <a:rPr lang="en-US" dirty="0" smtClean="0"/>
              <a:t>Compare a top-spin forehand with a flat forehand for the observable differences. </a:t>
            </a:r>
          </a:p>
          <a:p>
            <a:r>
              <a:rPr lang="en-US" dirty="0" smtClean="0"/>
              <a:t>It would be interesting to see whether there is a similar difference in the % energy transferred to the ball compared with the force generated on both of those shots</a:t>
            </a:r>
            <a:endParaRPr lang="en-US" dirty="0"/>
          </a:p>
        </p:txBody>
      </p:sp>
      <p:pic>
        <p:nvPicPr>
          <p:cNvPr id="7170" name="Picture 2" descr="http://www.innerforcetennis.com/wp-content/uploads/tennis%20flat%20forehand_2.jpg"/>
          <p:cNvPicPr>
            <a:picLocks noChangeAspect="1" noChangeArrowheads="1"/>
          </p:cNvPicPr>
          <p:nvPr/>
        </p:nvPicPr>
        <p:blipFill>
          <a:blip r:embed="rId2" cstate="print"/>
          <a:srcRect/>
          <a:stretch>
            <a:fillRect/>
          </a:stretch>
        </p:blipFill>
        <p:spPr bwMode="auto">
          <a:xfrm>
            <a:off x="990600" y="4114800"/>
            <a:ext cx="2857498" cy="1905000"/>
          </a:xfrm>
          <a:prstGeom prst="rect">
            <a:avLst/>
          </a:prstGeom>
          <a:noFill/>
        </p:spPr>
      </p:pic>
      <p:pic>
        <p:nvPicPr>
          <p:cNvPr id="7172" name="Picture 4" descr="http://ic2.pbase.com/o6/31/498631/1/73992988.yMi8mL85.070203UAStB023.jpg"/>
          <p:cNvPicPr>
            <a:picLocks noChangeAspect="1" noChangeArrowheads="1"/>
          </p:cNvPicPr>
          <p:nvPr/>
        </p:nvPicPr>
        <p:blipFill>
          <a:blip r:embed="rId3" cstate="print"/>
          <a:srcRect/>
          <a:stretch>
            <a:fillRect/>
          </a:stretch>
        </p:blipFill>
        <p:spPr bwMode="auto">
          <a:xfrm>
            <a:off x="4953000" y="4114799"/>
            <a:ext cx="2590800" cy="19812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br>
              <a:rPr lang="en-US" dirty="0" smtClean="0"/>
            </a:br>
            <a:endParaRPr lang="en-US" dirty="0"/>
          </a:p>
        </p:txBody>
      </p:sp>
      <p:sp>
        <p:nvSpPr>
          <p:cNvPr id="3" name="Content Placeholder 2"/>
          <p:cNvSpPr>
            <a:spLocks noGrp="1"/>
          </p:cNvSpPr>
          <p:nvPr>
            <p:ph sz="quarter" idx="1"/>
          </p:nvPr>
        </p:nvSpPr>
        <p:spPr/>
        <p:txBody>
          <a:bodyPr/>
          <a:lstStyle/>
          <a:p>
            <a:r>
              <a:rPr lang="en-US" dirty="0" err="1" smtClean="0"/>
              <a:t>Konda</a:t>
            </a:r>
            <a:r>
              <a:rPr lang="en-US" dirty="0" smtClean="0"/>
              <a:t>, Shoji, </a:t>
            </a:r>
            <a:r>
              <a:rPr lang="en-US" dirty="0" err="1" smtClean="0"/>
              <a:t>Toshimasa</a:t>
            </a:r>
            <a:r>
              <a:rPr lang="en-US" dirty="0" smtClean="0"/>
              <a:t> </a:t>
            </a:r>
            <a:r>
              <a:rPr lang="en-US" dirty="0" err="1" smtClean="0"/>
              <a:t>Yanai</a:t>
            </a:r>
            <a:r>
              <a:rPr lang="en-US" dirty="0" smtClean="0"/>
              <a:t>, and Shinji 	Sakurai. "Scapular Rotation to Attain the 	Peak Shoulder External Rotation in Tennis 	Serve." </a:t>
            </a:r>
            <a:r>
              <a:rPr lang="en-US" i="1" dirty="0" smtClean="0"/>
              <a:t>Journal of the American College of 	Sports Medicine</a:t>
            </a:r>
            <a:r>
              <a:rPr lang="en-US" dirty="0" smtClean="0"/>
              <a:t>. 42.09(2010): 1745-1753. </a:t>
            </a:r>
          </a:p>
          <a:p>
            <a:r>
              <a:rPr lang="en-US" dirty="0" err="1" smtClean="0"/>
              <a:t>Kibler</a:t>
            </a:r>
            <a:r>
              <a:rPr lang="en-US" dirty="0" smtClean="0"/>
              <a:t>, William, T Jeff Chandler, Robert Shapiro, 	and Michael </a:t>
            </a:r>
            <a:r>
              <a:rPr lang="en-US" dirty="0" err="1" smtClean="0"/>
              <a:t>Conuel</a:t>
            </a:r>
            <a:r>
              <a:rPr lang="en-US" dirty="0" smtClean="0"/>
              <a:t>. "Muscle activation in 	coupled </a:t>
            </a:r>
            <a:r>
              <a:rPr lang="en-US" dirty="0" err="1" smtClean="0"/>
              <a:t>scapulohumeral</a:t>
            </a:r>
            <a:r>
              <a:rPr lang="en-US" dirty="0" smtClean="0"/>
              <a:t> motions in the high 	performance tennis serve." </a:t>
            </a:r>
            <a:r>
              <a:rPr lang="en-US" i="1" dirty="0" smtClean="0"/>
              <a:t>British Journal 	of Sports Medicine</a:t>
            </a:r>
            <a:r>
              <a:rPr lang="en-US" dirty="0" smtClean="0"/>
              <a:t>. 41.11 (2007): 745-749.</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163762"/>
          </a:xfrm>
        </p:spPr>
        <p:txBody>
          <a:bodyPr>
            <a:normAutofit/>
          </a:bodyPr>
          <a:lstStyle/>
          <a:p>
            <a:r>
              <a:rPr lang="en-US" sz="5400" dirty="0" smtClean="0"/>
              <a:t>Any Questions? </a:t>
            </a:r>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what are they and why do we care? </a:t>
            </a:r>
            <a:endParaRPr lang="en-US" dirty="0"/>
          </a:p>
        </p:txBody>
      </p:sp>
      <p:sp>
        <p:nvSpPr>
          <p:cNvPr id="3" name="Content Placeholder 2"/>
          <p:cNvSpPr>
            <a:spLocks noGrp="1"/>
          </p:cNvSpPr>
          <p:nvPr>
            <p:ph sz="quarter" idx="1"/>
          </p:nvPr>
        </p:nvSpPr>
        <p:spPr>
          <a:xfrm>
            <a:off x="457200" y="1600200"/>
            <a:ext cx="4800600" cy="4873752"/>
          </a:xfrm>
        </p:spPr>
        <p:txBody>
          <a:bodyPr>
            <a:normAutofit/>
          </a:bodyPr>
          <a:lstStyle/>
          <a:p>
            <a:r>
              <a:rPr lang="en-US" sz="1800" dirty="0" smtClean="0"/>
              <a:t>Serves are a series a complex of muscles movements that I discuss later</a:t>
            </a:r>
          </a:p>
          <a:p>
            <a:r>
              <a:rPr lang="en-US" sz="1800" dirty="0" smtClean="0"/>
              <a:t>Serves are important part of the game because % of first and second serves has a significant effect on the outcome of the game. </a:t>
            </a:r>
          </a:p>
          <a:p>
            <a:r>
              <a:rPr lang="en-US" sz="1800" dirty="0" smtClean="0"/>
              <a:t>Professionals tend to have a faster serve (presumably with more power) than their 2</a:t>
            </a:r>
            <a:r>
              <a:rPr lang="en-US" sz="1800" baseline="30000" dirty="0" smtClean="0"/>
              <a:t>nd</a:t>
            </a:r>
            <a:r>
              <a:rPr lang="en-US" sz="1800" dirty="0" smtClean="0"/>
              <a:t> serves due to the fact that if the 2</a:t>
            </a:r>
            <a:r>
              <a:rPr lang="en-US" sz="1800" baseline="30000" dirty="0" smtClean="0"/>
              <a:t>nd</a:t>
            </a:r>
            <a:r>
              <a:rPr lang="en-US" sz="1800" dirty="0" smtClean="0"/>
              <a:t> serve does not go in, the player automatically loses that point.</a:t>
            </a:r>
          </a:p>
          <a:p>
            <a:r>
              <a:rPr lang="en-US" sz="1800" dirty="0" smtClean="0"/>
              <a:t>Top 10 Players usually have serves greater than 150km/hr  to make it difficult for the opposing player to return the serve, which is has been shown by research. </a:t>
            </a:r>
          </a:p>
          <a:p>
            <a:endParaRPr lang="en-US" sz="1800" dirty="0"/>
          </a:p>
        </p:txBody>
      </p:sp>
      <p:pic>
        <p:nvPicPr>
          <p:cNvPr id="3075" name="Picture 3"/>
          <p:cNvPicPr>
            <a:picLocks noChangeAspect="1" noChangeArrowheads="1"/>
          </p:cNvPicPr>
          <p:nvPr/>
        </p:nvPicPr>
        <p:blipFill>
          <a:blip r:embed="rId2" cstate="print"/>
          <a:srcRect r="9512"/>
          <a:stretch>
            <a:fillRect/>
          </a:stretch>
        </p:blipFill>
        <p:spPr bwMode="auto">
          <a:xfrm>
            <a:off x="5334000" y="1524000"/>
            <a:ext cx="3352800" cy="4762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Serves: How does it happen? </a:t>
            </a:r>
            <a:endParaRPr lang="en-US" dirty="0"/>
          </a:p>
        </p:txBody>
      </p:sp>
      <p:sp>
        <p:nvSpPr>
          <p:cNvPr id="3" name="Content Placeholder 2"/>
          <p:cNvSpPr>
            <a:spLocks noGrp="1"/>
          </p:cNvSpPr>
          <p:nvPr>
            <p:ph sz="quarter" idx="1"/>
          </p:nvPr>
        </p:nvSpPr>
        <p:spPr>
          <a:xfrm>
            <a:off x="457200" y="1600200"/>
            <a:ext cx="5181600" cy="4873752"/>
          </a:xfrm>
        </p:spPr>
        <p:txBody>
          <a:bodyPr/>
          <a:lstStyle/>
          <a:p>
            <a:r>
              <a:rPr lang="en-US" sz="1800" dirty="0" smtClean="0"/>
              <a:t>Serves involve a motion of different body parts in a very precise fashion, that contribute to the racquet speed:  </a:t>
            </a:r>
          </a:p>
          <a:p>
            <a:pPr>
              <a:buNone/>
            </a:pPr>
            <a:r>
              <a:rPr lang="en-US" sz="1800" dirty="0" smtClean="0"/>
              <a:t>	1) the shoulder external rotation</a:t>
            </a:r>
          </a:p>
          <a:p>
            <a:pPr>
              <a:buNone/>
            </a:pPr>
            <a:r>
              <a:rPr lang="en-US" sz="1800" dirty="0" smtClean="0"/>
              <a:t>	2) the wrist extension</a:t>
            </a:r>
          </a:p>
          <a:p>
            <a:pPr>
              <a:buNone/>
            </a:pPr>
            <a:r>
              <a:rPr lang="en-US" sz="1800" dirty="0" smtClean="0"/>
              <a:t>     3) the twist rotation of the lower trunk</a:t>
            </a:r>
          </a:p>
          <a:p>
            <a:pPr>
              <a:buNone/>
            </a:pPr>
            <a:r>
              <a:rPr lang="en-US" sz="1800" dirty="0" smtClean="0"/>
              <a:t>     4) the twist rotation of the upper trunk, </a:t>
            </a:r>
          </a:p>
          <a:p>
            <a:pPr>
              <a:buNone/>
            </a:pPr>
            <a:r>
              <a:rPr lang="en-US" sz="1800" dirty="0" smtClean="0"/>
              <a:t>	 5) the shoulder abduction, </a:t>
            </a:r>
          </a:p>
          <a:p>
            <a:pPr>
              <a:buNone/>
            </a:pPr>
            <a:r>
              <a:rPr lang="en-US" sz="1800" dirty="0" smtClean="0"/>
              <a:t>	 6)the elbow extension, </a:t>
            </a:r>
          </a:p>
          <a:p>
            <a:pPr>
              <a:buNone/>
            </a:pPr>
            <a:r>
              <a:rPr lang="en-US" sz="1800" dirty="0" smtClean="0"/>
              <a:t>	 7) the </a:t>
            </a:r>
            <a:r>
              <a:rPr lang="en-US" sz="1800" dirty="0" err="1" smtClean="0"/>
              <a:t>ulnar</a:t>
            </a:r>
            <a:r>
              <a:rPr lang="en-US" sz="1800" dirty="0" smtClean="0"/>
              <a:t> deviation rotation</a:t>
            </a:r>
          </a:p>
          <a:p>
            <a:pPr>
              <a:buNone/>
            </a:pPr>
            <a:r>
              <a:rPr lang="en-US" sz="1800" dirty="0" smtClean="0"/>
              <a:t> 	 8) the second twist rotation of the upper trunk </a:t>
            </a:r>
          </a:p>
          <a:p>
            <a:pPr>
              <a:buNone/>
            </a:pPr>
            <a:r>
              <a:rPr lang="en-US" sz="1800" dirty="0" smtClean="0"/>
              <a:t>	 9) the wrist flexion. </a:t>
            </a:r>
          </a:p>
          <a:p>
            <a:endParaRPr lang="en-US" dirty="0" smtClean="0"/>
          </a:p>
          <a:p>
            <a:endParaRPr lang="en-US" dirty="0"/>
          </a:p>
        </p:txBody>
      </p:sp>
      <p:pic>
        <p:nvPicPr>
          <p:cNvPr id="6" name="Picture 2"/>
          <p:cNvPicPr>
            <a:picLocks noChangeAspect="1" noChangeArrowheads="1"/>
          </p:cNvPicPr>
          <p:nvPr/>
        </p:nvPicPr>
        <p:blipFill>
          <a:blip r:embed="rId2" cstate="print"/>
          <a:srcRect l="2121" t="4691" r="4537" b="3062"/>
          <a:stretch>
            <a:fillRect/>
          </a:stretch>
        </p:blipFill>
        <p:spPr bwMode="auto">
          <a:xfrm>
            <a:off x="5410200" y="1828800"/>
            <a:ext cx="3295973"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A more visual way to think about it</a:t>
            </a:r>
            <a:endParaRPr lang="en-US" dirty="0"/>
          </a:p>
        </p:txBody>
      </p:sp>
      <p:sp>
        <p:nvSpPr>
          <p:cNvPr id="41986" name="AutoShape 2" descr="data:image/jpeg;base64,/9j/4AAQSkZJRgABAQAAAQABAAD/2wCEAAkGBhQSEBUUEBIWFBUUFBQYGRgXGRcdFxsYHhsaGBwbGx4dGyYqGRokIBwYHy8gIycpLC8tFx8zNTAsNSYrLCkBCQoKBQUFDQUFDSkYEhgpKSkpKSkpKSkpKSkpKSkpKSkpKSkpKSkpKSkpKSkpKSkpKSkpKSkpKSkpKSkpKSkpKf/AABEIAK8BIAMBIgACEQEDEQH/xAAcAAEAAwEBAQEBAAAAAAAAAAAABAUGBwMIAgH/xABFEAACAQMCBAIIAwQHBwQDAAABAgMABBESIQUGEzEiQQcUIzJRYXGBQlKRJDOCoQhiY3KisbJDVHOSwcLwFVOD0hYXJf/EABQBAQAAAAAAAAAAAAAAAAAAAAD/xAAUEQEAAAAAAAAAAAAAAAAAAAAA/9oADAMBAAIRAxEAPwDuNKUoFKUoFKUoFKUoFKUoFKUoFKUoFKUoFKUoFKUoFKUoFKUoFKUoFKpeIcxMJjBawNcSrgyeIJFEDgjqSEHDEEEIoZsEEgAgmL/+WvDIqX9q1urkKs6uslvqOAFZ8KYyScAuoBO2cmg0lKUoFKUoFfwmv7Wf9IFy0fCrxkOGFtNg/DKkZ/nQQrbjl7eEyWCwRW3iCS3CyM02DjUiIy6YiRszHJG+MEVM5b5leWR7W8jEN3EodlUkxyRk4EsRO5TOxB3U7GvHiE8tqkMNrGdEcGE0xs4d0CqkRI/dAj8Z2+Y0nLmtdF3w6Vff9aeH6xyQyFh9AY0b+Gg09KUoFKUoFKUoFKUoFKUoFKUoFKUoFKUoFKUoFKUoFKV/M0H9pSlApSlBmOSJRm9Q/vVv7kyA98MQ0R+hi6YB/q/Kr7iXD454XimUPHIpVlPYg96q+L8r9SYXNtM1tchdJdVDJIvksyHHUUb4OQwzsRVZxXl/iVxEY5L22VGIDCOCVC6fiQv1yUDDYlRn4Ggn+j68eXhdq8ja2MK5Y92x4Qx+ZABPzJrQ1y3gPOUvDLiSx4lbqusvPb+qjVH02LuyAMQRpIbAxnuAO2em2l0sqLJGwZHUMpHmDuDQetKUoFROL8NW4t5YJPcmjeNsd8MCpx896l0oMXy7zxFCvqnEpUt7q3UIxmYKsyKMLPGzYDK4GrGcg6hjavzwu6/9Tv47qLV6nZiQQudhNcNmN3Udyka6lBI3LtjtUD0uSvbLBdW8cTyM4tWWVNalZDqVsZHiRlOD5dRtt63nDeHpBDHDEMJEioo+SjA+9BJpSlApSlApSqPnLmcWFq0xXW5ZUjTONcjdhnBwAAWJ+CmgvKVWcs8bF5aQ3AUp1UDaSc6T2Iz54IO9WdApSlApSlApSlApVLzbzD6nbGRU6jsyoi76dbdi5AOlBuSfljuRULgfMNz0g99BhWAZZIFZsqRkB4gXaNhnyLjY7jzDT0qPZcQjmXVE6uvbKkHB+B+B+R3qRQKUrN8VvpLm4aztZDEI1U3M6++gbdYos7dVlyxbB0KQe7DAXfEeJRW8TSzyLHGgyWcgAfr5/LzrmHK0Pr9xLedV45XeV7fqaklMat7FgNs2wVlBAyCS2SCTqsebfR5bxoksWvU0kVvIZXebVHcSJA7Dqs2iUa9QdceYOQa2XG+GarbEK4eEB4QNsOg8Kg+QIyh+Kuw7Ggl8KvxNCkgBXWoJU91b8Sn5qcqfmKlVneHX4WSOSMs1veBWHwjkZQyn5LIM5+Dgf+4caKgUpSgUpSgzvG441u0kkC4FtcGQsMgJGUIbGD7utxt5SMKl8qWHRtEXQYwTI4jPeNZHaRYz8CgYL9qo74es29xPv+0xiGH5RMemhH/EZ9f0MYPu1s6BSlKBSlV3F+MCEKqqZJpNXTiHdiO5J/AgyNTnYZHckAhkPSX+0W8viCw2ckTs2cEz5GBq0sFRA4Y4UkkgZXBzseAXzTWkErjS0sMTsO2GZAxHy3NZ+w5cjuDIlx7VInfI3CPcSe0mfY5wuvpKM7DWDnNa2OMKAqgAAAADsANgKD9Uqu43zBBZxiS5kEaltI2YknBOAFBJ2BJwNgCamWt0siLJGwdHUMrKcgqRkEHzBFB60pSgVmeduGJcGyjlzp9b1bHBJW3uGAz8yK0rMAMnYCsdd3nrGt98yMLaBcjwiQZaX5SGImXfsiqNizCg9+SeCxxPM9vr6BWKOLUxZSq63Zo8/wCzLSEA+ZQncEVq6/EMQVQqjCqAAB2AGwFQuMcfgtFVrmVYlZgqlvNvgAO9BYUqmvOZUECyQYleVzHEmSuqQasqxK5QLpYsSNgp28qyXCObpozMzyyXkiXPRe3SMq4JOdUKBMrGAHwXYhlTJdDkUHRqVD4ZxNZ1YqrrpcowdcEMACR8+43FTKBSlZe64zc3UskPDtEaRMUkupVLqJBsUhQEdRlOzMxCg7bnIAUnpMvmuZrbhdvq1XMyNO4ziOFD1SNX4ZDp1Dz8I/MK1a8rRA6g8+sdnM8xYfLxOQR8iCD5g1jzw+6sbi2jlnjkNwblFuiCri5kVSryRs7ByFjZV0kD3VwoxlwXjM8AETyyrLG4M6XLJOenK8gR0ERLs7FUUKCANedOMGguL+bptmdX68X+0gX20iEqqyKoHtFyQHjYMFO+NOkm+4ZxBixhmx1UAbUoISRM4Drucb7Fc7H4ggnPWxndllulCTeIl9OmO2tgQxGWZh1pFXxYJ053wE8VzwCAu0l0wYGUKsasMFYUJ07HcFyWkIOCAygjK0F1Wa9HuGsut+O5mnmkPnraRhg/3VVUx5BBWlrG33AJYrkR2V3JBFcGaWWMKjBPd1tCWBMbM8inG65ZiAOxCXxu/W4vYLKJ1LRutzPg+7HGQ0anHZ3kMZAP4UY/DN/fXixRl3OAuPqSTgKB5sSQAO5JA865vxLhXqV3HHaHp9aI+2YnWj6mMrtKx9q8x6YOtXAKKxGFC1pODW8s6RTXUpYZWWKLCArlMKZGVRrYZLABVClvxFQaCJxayZeFyDPQaImZACGKaJuvFHscE7JHgEjfA1bZ2yHIB7Vn7SH1qYP3t4SCm/hlmB9/Y+JI8YXOxcsfwKa0NApXldXKxozudKorMx+CgZJ/QVh+cWmNm9xI7qcpiFXKBI3ZVwQD7a4wcBWyusgBTjJDe1U8fvyqGGLeeVGCDyXbHUf4RqSMnzOAMkgVR2/MV1lIlRXaV30yOMaIgrHWwTaRkYBWQaMGRFz+Iy9rYM7s0skzKqjvNK4U4Qb6R+JsKERASSB4mIfuS3DzQWye7F05Xx5JGcRKfgWkUEfEQPWkqt4Jwxold5SrTTNrkK+6MAKqLnfQigKCe+7YBY1I4nxBYIXlfOEUnA7n4ADzYnAA+JFBKpWH5j4bI1q8txPpliKzglmSCHpsHIUIDkhQw6jq5JOdOPDUDl3nO8lRQgjlDIXZzrd7dGAMQl6ar15W8REaKpxpJIG7BteK8bWIiNFMszDKxLjURnGpj/s4we7nbyGSQDVQgweJyJry5wDjVhivko3MdvHnJPlnJy7jMSwneBCWiaS5uGyiMy9aQKAuuZl8MUa53CjSgIA1O2De8G4MYi0kz9WeQAO+CFABJCRrk6Ixk7bk92JO9BK4XY9GJUzk7lmxjU7Eu7Y8ssWOPnUulKDL82lYrqwuXOFjneFj5KJ0KK3y9osa5+DmvxwUiyvJ7XZbd42u4PIJ4sXCD4KrFJAB26p8gMfn0oyRnhssMiu7XHsolQZYzYLp5jABTUST2U1lOVGveMW9tLcCNESC7jaZXy8hkQwgGPSOmw8MhOSDtjvsFunEbiecTTTm1Q9aWCPI/cRhMO8YIMjsCXZSSFTAADHUNHwHmczdJJonhlljkdQwADKjKpIBOpSQytoYAgE57GsvzBxYGOJJJFhkhlieaBgyNIFxkwMV1MFYaw0WrKgqe+Kk8x2RMUMcUCRJ6xasZlCHpapFLPENOdWQqmRguz53wcBfcbuBO/qqsNPhNwQeykjTF8mkOxB/AG/Mprz4FCJpuumnooHWMhcdSUkCSb+7hQiMO4Mh3VlNQuI9IJHZQydN5ZAgG5cAq8rudW7sVRzr38ekk9xV7xi49VspniUewt5GRfLwISo+mwFBZMwAyTgDz8q5PdXMPEeMTwHN2iRAjo6OmsYCjQXLL4uozMSh/J3Kjp6vhHIVpJAkl3El3NKitJNMNZZmXcrnaNd8BUwAAKi8P4N6hxaJUdmgubRoY1cljE0LdVUVjuYyryEAkkaSM4AACO9iYrqPpxvG3tisM8gKy6gutopQ0hWUBRlGOCuTt4jUZyxv5WKSzJNHDG8JJSWBUb3kAPtULPr1q+2H3OAK6BxHhyTxmOQZU47EhgQchlI3VgcEMNwQKxt9xRAGtr3WbmHxRGNX6sgORHND018JPuOBgBtQPhIyFlZSiLiL6x0VmiUgtJlZpRhT4c6UdFVBgbsHzvp21NZXhs07wwre241PGol9xlEoGW1BSV6bd1O+DsQMivS2uBasNDfs5cRsjavZMWCKY8jIj1FVK+6NSlcAEELTma/aCyuZk96K3mkX6qjMP5ivzyvw0W9lBEu+iJAT+ZsAsx+JZiWJ+Jqde2iyxPHIMpIjIw3GVYFSMjtsTWXsL+8s4xbPZS3fSUJFPE8AEijZeoJJFMbgYB94EjIO+AEX0mWpLWLqpYi9hXCqzOBrWdnVVBLFVgbb4M3wwfC3s424k01tGySMoaQTxzIjFfZF0DqPGqvGNS+TMMjUa0fC+FzPN6zeaRIFKxRISUhVsajqIHUlbABbAAAwo3Yt/L9yt0++NVoShA1H2bkv4fP95HsO/wClBUcxRyyXFtCDGseDKeojmKaZdkhJDDQo3k8WdwmA2CK1PDb8TJq0lGBKsjY1Kw7g4/UEbEEEbEV5QzrJGrxsCjorKw3BVhkH5jBBqp4Csi3cnVVUaSMa9GrpyNHoAlTO+6SIjZ7GMDcAEhpqgcU4aZNLo2mWPUUY+7uMFXHmh2yO+wI3AqfSgx/EoWmubSK8gjVNUz5D6wzouAg8KnQys7MCN9Gk5Br14vw+We0SNmIMhiFwVwj9I+KVV38Jx4DvnTqxk95nMlvrmtQSVy1wA691c28oGPnp1n7VNhjwqhiCwVcnyJxufuaDz4ExTVbsDiEJ0yfOI5CZP5lKsh/uqfxVbVSLJ+3RYJ3t7nPwOmS3x+mpv+arugjcTsRNDJExIEsboSO4DArkfPesxxriRFpIl9bOWZOmQqlopXbwLodCTHqcrgvpK5G+wNbCqnmFciAfhN1Dn7Esv+IJQV3L3CIoozo9pIuYnmYeN2UgMBtsmobKuFyv3MLl2+duI3JuExmWSCAlcFFjVJNIOdxKrmXUMZ0EHsoF5w2x6UYTVqOqRycYyzu0jHGfi1ReNYjRZF2YXNsSR55kSA5+qOw/Sg0VQ+L8OE8LxltOoDDDcqwIZWx54YA4+VTKUGH4pxa8VlgktRF1yI/WEmVlU4Z5XCkBlAjV2UkbNgH4m54BDGIYxAmiIqrIuCCFbByQd9RzkltyTvvXlxmMS3nSb3fUZxt39o8aEj5gL/iqVw2VSGUNkxt02OMHUFB+HmGVtttxigo+RJpZLm4muMa5obWVABtHCzXASMHO+Amon8zt8q21Z23GOJgL52XiA7eGb2f+qXH3rRUClKUFDzjy765AqjGpHLqCcZJjeM+LB0HDkhsHBA2NUXI/D4bSUJFrQTiVWicBdM8RDaQq+FTodj4SQyqGGQc1u6y/G+Fx+tANkesrkEbFbiEakkQ/hk6eseeREAQQCCE/jd4GYWypG7ujM3VAZFjzpyUyDJk7aQQO5JG2fHh0QijihMxd1TALleo4UAE4GM4BAJ+mSe5qYC0CTyzq0tx1NIfAHVBYLbpFv4E8aqV2w5kY57n24RC80TR8QVOvG+WVBgJ2KPG2snBwSsmVbIIIBBFBIv8AhTyuDlA0fjt5ceOKXGkhh+ONwSDjHhLA76WFxwy9W6tlcrtIpV0O+G3R0PxwwZT9DXisZVcAlyAcaiAT8ASF/ng/eonC5ClyAE0JcxvKVIAKzLoDZx5srDPziJ/FQQ7JLuwUQJbm8t0GIWSSNZkQe7HIJWUOFGwcNkgDIzufSysrm5vIrm6iFtHbrIIotavIzyKFLuVyqgLlQqlveJJ7CtRSgVWcZ4cz6ZYcdaLOnOwZTjVGxHZWwDnfDKpwcYNnSgpuHXqPGCpPcqQ+zhhsysD+MY3/AF3G9eXGeAxXMZWRRq0uqPjxIXXSSp8vj9hVVzlNbQSk3Fwtv6zAwDM2n2sTKY3U+TqJDv3IVR5CpvBOPwzRxlbmCSQqurpSIRrwNWkZzjOcZHaguuD3vWt4pPzxqx+pG4+xyKmVS8oEG0UjsZLgj+6ZpCP5Yq6oFVfH7YmMTRqWltyZEAIBbAIaPJ8nXK79jpPkKtKpucOYlsbKa5fHs0OkE41OdlX7kj+dB48EXIOjWYZFjliJBAVJF/djPbSRqxtgSAeVeV6CL6zw3f1jI3yQI998Y05MZwd8gfA18lQ8UlQ5SWRT8VZgf5Guv+hPnG8u+ILDczNMkMEzgvguM6F3buw3HfNB3qlKUFVzPGfVZHXZ4VMyH+sgLY+jDKH5OazU3PdjHcMJb+BVcR6E1sxVsHUXIyI+4GNu2Sc9qb09c7PaWq2sOz3auGf8sQwGA+bZxn4avMjHzhmg+v59PXs2jIOqWXDKchozBIx3HdSyxH4ZC1o64l/RxkeRbjqOzLb6FiUnITqktJp+Gemm3bY/E122gVW8xx5tZSCFMa9RWPYPH7RSfllRn5Zqyrl/p85ta1sVt4tnvC6sfhEoGsfVtSr9NVB7XfpPsI50eW8VVWOULHGHkLa2GDJoDBcKikDVn2hyF04NzZcxW3EEhNrMsietRasBgwKhpgGVgCPEinOPLbtXybXSvQBAW4wDk4SCViPLsEH+ug+maUpQc95550t7G/RppArLayDG5La2DKNKqT3j8yuz99t81wD04WCsVlFyDI5d5nRNJbCrnQjsUQKqqFXUQAM5OSeQc88TkuOI3Uk+dZnkXB/CFJRV/hAA+1UVB9hcu3CT3E9xC4eNorWNWB2OFebb7TqfvWhrnHoDulbg6KpBaOWYMB3BLahn7EV0egUpSgVE4nw1Z49LHBBDIwxqR13V1yCMg/HY7g5BIqXSgpbPgbmVZLh1Yx/u0jDKgYgqZCCSSxBYAEkKCQMklj/OaLcLE1yp0yW8bvnAIeMDW8Tf1W0jcbggEdiDd1Uc33HT4fdv+W1nb9I2NB6pGfIEjy2/TyqGQRdQEk4JmwCOzaFxj5YDfc18mHmW6/3qfb+1k/8AtXRPQbzFNJxZUuLiWQGGbQskjsA2AcgFtjpDb/DNB9G0pSgUpSg+bP6QXHWl4oIDsltGoHzaQLIzfLYov8HzrmArs39IvlhUmhvEzqm9lIPIlQCjD56cg/3R86449uy41KRkAjII2O4P0NB9eejl88Jsif8AdYR+igVo6y3ouP8A/Hsv+Av/AFrU0CucenzhZm4OzL/sJo5SPlvGf015+1dHqg59tRJwu8Q+dvL+ukkfzxQfHddi/o2W+bu6f8sCL/zPn/trc8nejOwitQDbrK7B0leTLFirlHAGcKupNgNx8fOp/InJ8FjfXvqqlY2S1GkksFfDuwUnfThkOCT/AJUG5pSlBxP+kpwvMdpcD8LSRH+IB1/0tXFuGcDnuCRbQSzFRk9NGbA+JwD8q+rufuWIr+GGG41dP1hWOk4b3JAMH71++WgnqsYjRYgo0NGgChZEJjkGBgZDqwz596DnP9GxSq3ysCCrwZBGCDiUb/pXaq57FcCLizuNIM1xGmezuiQxxSgn8YEr2+F7ghz+YHoVArlX9IbgIl4elxjxW0gGf6kmFIP8QT/w11WqDn2wE3DblGGR0ix+iEP/ANtB8n8D5XubwsLWB5dAJbSDgYGcE9gT5DufKt16KOHXVjxfEsMkcnQlPSZdLTICpZU1e8QAXGDuYwMgE13Ll6xiga4t4Y1jSKcsqKABpkRJMgDy1GRR8NGPKvzc8HS4vCHUgR2wCsDhlZ5SQUP4WXoqcj4igv7S8SVA8bBlOcEfI4I+RBBBB3BBFe1YTkq9uv8A1O/guSrCNLdiyAKpc61DlQThpEVGO+2kVu6D5d9NfL/R4zJ00OLkJKoAzlm8LY+OXDH6tX64d6C+JSpqKxRH8kknj+4UMB9CQa7f6RLFSiSdMNIVniBxvvE8sY+ftoosfPFX3DrgSqJEPhkVXH0cBh/I0HOPRny7cW/DhriOuOa4QmF9NwmmQowGrKTqGViFbbzAY99tynzMLiSeESdY2/SIl0lCyyBsBhgDWpR1bAAyMYBBAlcoj9m1HPtZ7mQZ/K88jr/hIP3r+cO5Ujgvp7qMkG4SNWQYC6lLEtt3LZ8/PV+Y0F3SlKBSlKBUXilgs8EsL50yxvG2O+GUqcfY1KpQfF/MnAJLK6ltpvfibGRnDDuGGfIjBH1q35L5a4i08NxY20jGORXWQgrFkHzdsAjuDv2zX0H6QvR/DeD1kR6rmBVKYAIYI4k0sh2kyAygNt46tOE8QE8YOArKq6lHYA+6y/2bAZU/DY4IIAW/CeICeFJQCutQSp95W7Mjf1lIKn5g1Lqh4a/RumjLeG41SoD5SLjqqD/WysgHxMh+l9QKUpQZ3nq5EdvG7D3byyOcDYC4jLH5eEGrYRbjJOxHmcVW84Wqzwi3JOqVkxgZwqsutz5KqqTuSNyBuSAf1ZcTL2CzvsWthK2PImPWcffNBI5WQCxtgBgerw7fwCrSoPAodFrAv5YYh+iAVOoFVXNceqwuh8beb9dDYq1qn5hcP07fGROxDj+xUa5AfiG8Mf8A8tBF4AcGdR7omMifNJgJ/wDW8o+wqbwEA9Z1/HcSD7xhYD/OI1E4E2RcTMcB7mb7JEegPt7Jm/iNS+WEPqqMww0uuYj8plZptPz069OfPFBa0pSgquY5SsSlfeE9tgeZzKgIHzKlqh8EiDNclexunGfIkRxI5/51cfUGpUyiS9APa3iDAeWuUsgb6qiOo+UrVXcIlZeGB099oJZR/wAR9cn+pqCOnK0N/HazzKPZXFxOq4zkO0mATtjfptkecY+tbCo/D7JYYo4k92NFQfRQB/0qRQKi8ViVoJVcgK0bhidgFKkEn4DFSqqOZU1xpF5TTRK39wHqOD8Qyoyn5MaCBwuUtcRswKySWMTTKfI6spn4Nlrgfb5VO4KxM92T+GWJB/dEET/rl2/lXnar+2Tk/wDtWw/xXB/zJr15cj8ErnvJc3DH6K5iX/DGtBZrAoYsFAZsamAGTjOMnzxk4+telKUFJzc/sEQDMklxbrGP7QSLIG+ihGc/JDUXlqRIrMHOIoeuFJ7CKKWRUz8giL+lTuJb3dsD2XryfcKI/wDKVqoNGOFTIe7C5i7ebzyRD/VQajgS4tYBjHsY9v4RU6gpQKUpQKUpQKUrznnVFZ3IVVBZiewAGST8gKD83d2kSF5GCqoySf8Azc+WPnWLtYGMixQq0Rjm6qu4GpLV21dJgCc626iJG2CqqGOCg1WK8XE0jyyho0tyoSNgepl9llKjfLg6Y177tnDbLG4TxBijIo/bJZXZ42xmIkgAuM/u44xGoK7PpGD4s0FjxEa5oI0BMkcqTZHaNBqVix8tas6Be5yT2UkaGovDuHrCmlckk6nc41O5xlmx57AbbAAAAAACVQKUqt5g4i0MBZAS7FUQAFjqY4yFG7aRlyo7hDQUkxEnUyNRurr1fft0YtQdR8sRzn6yGrTiqCUpbY2lBMmNsQrjUP4yVjx+Vnx2rOWMriSKODRdJaKSWV1WTEgeJQwPhMw0yEklc5JwCcVouXp2leeV1dD1BEEfGVVFB8iRuzu2QTswHlsF1SlKBWd43fRx31uZJEjBt7sZcgD37bzJxk4/zrRVmeJXyLPdSpI2ba2USKhQ5OJJFGCpKuBgjyOsZBxsFfa8ZiFjOiyxmQS3qBda6tTXEyJtnO5ZSPjmtqowMCsFZWcvqCCScufW1ibUkJ2N0IJApCjGTrYHuMj4VvhQKUpQZyS+6d/PiOSQGG1J0KDpOZxg5YHcAfKqTgXE3fhEGYmXWIMP4NHTeUb5DbYQ7g752wak8dMcpv5FQF47ZYEcr4gxE6koxHbVIUOk90YeVROHcPh6EkiIBniaAYBGUa7iZdtsoQVYeRBB3FB0ClBSgVR80Xpi9XYAE+sYwWVRjpS58TbDbtnuavKoeablAbZJGA13MZwd8hcnf4DWY1ydsuo7kUFBw/mGRuJ3KxojDpWYCtMq7hZHOggMJPfIOntpH5q03Kc2qziJABw2cHKkhmBKt+JCd1bzBB86z3DuJQJfiPUobXeDSBsrNNAEyQPAW0nGcZyPiM6jl8AWsQH4UC/TT4cfbFBYUpSgoOYHb1i3EbBHKz4YxNIpACZVgrKQDkNnI3QDzArIWfMHUt2InSQJdqzKLW4TUPXEcBHaQjLB0IGCfGB861PEeKqt/GX8MUcbxtKSOmJpGiZYyfwnSnc7ZkUZyQKx3L1+8fDpWaKTQZEmjkVWdW6XQ1atIJUZiYhyNLDJz8Q6tSvxDMHUMhDKwBBHYg7gj5EV+6BSlKBSlKDyublY0Z3IVUUsxPYKBkk/QVlrniXrTSx3MRhhiRZCkjDMiMH8UgUnEa6TlMk5xntpN7zDwZbu1lt3ZkEq41IcMNwR/MdvMZFZB0eczWHEFUTPBJomXSdSOGQlcj3tiTgDIBzg4LB42cQu5xNJK8dvax60OWUspLhXkfVl9JjZ99gQvfLE6nlvh7H9pnbVJIpCbKOnAW1qmVA1HGksfiPlvkuV7tdK2/EVRZrVQq5ZiCANxq/EBoDDJ3CBsZjLVqOCXvq6pbzsSurRBKd1dNzGjNn96FGnfGrAIJJoNFSlKD8SyhVLMQFUEknsANyax0XG2mkW7ZGa1AlRFRXaRDqUdR4wNWqQa10hSUBXOOo+NdeXaRRs8rBEUZZmOAB865/NzLZW8mu0vISjkK0RcgAk7aTjYY1KM7LlRkLsAj8IvbcGS6unVWkhDq4k063JlllSN0YFimuKHHfEI2rectwBLSEBtRMSMzZyXYqCzk/iLEk5881h+XuOPDpjhZZ7SJIwrLpDIg9mBIoA6UitsSSUYHVhBqYaDl7i6wkW7kiN3/ZmbuFYBhDICdSSI2pRrA20DJbIoNVSlKCNxNXMMgi2kMbhCPzaTjzHnjzFY2+sTNYPJbBo2MJV0Gdb6GMhAd9xKGMmHbPikYOCRtu6zPMFgYZPWoAuse+hONewXI/McAArjLaUxvGoIUPBmS5hUWc4jLmKURsmpGeJo5NcfiBRm0oXjYkjXqI31Nt+C8TFxbxTKMCRFbGc6SRup+YOQfpWT4dw1biLXavG7QPGsbqzBHiGmRI3YDaSPJQPgkb5BDuhu+WorhS4mjEaEs2Mr+8ZmZyoDNhWJ1YJJBJwSDhQvqh8ZtpJLeVIZOnI8bqj/lYggH7GplfxnAGScAeZ7UGI4vY+uWskVuDDNEAhhbSEkAYOYm95SraTvvjVvlXIbxt7v1y31xkx3SRxyiNduoIzHNGrqVI97QupCSNXhbDFaveP2sMxjeOeOK4B9i+pfEQD4SM+MYJHngMfIkGh4XwVrkvLDLBDNE2YzBKJo9bajKHUYzBITkRndSXYEE0G4sbxZokkQ5WRFZfoRkV71UcDspo3l6gjRHZWVEZmAc6jIw1KukMSp0jz1Huxq3oFZXiUJjupDcqr21yFTW2cR5XT0m8umzLkE48Ux33q8vOO28TaJriGNsZ0vIitj44JG1QW5z4ewIN9aEbggzw4+BB8VBk5bs2crZAurG4jkkDEq02oAa0yTmbAXXg+LCt3KVqOBYgkMIYmKbMsGd8E5MkQPwGzgHfDtjIQ4okFnIxhseI2zLJsYHkWUZ8jGFkDBhgYwc7DBXFX1tykI0ijSeXpRtE2hirZMZVlwSMoNSglQcYJAAzQX9KV4y3iL77qv1YD/M0Gc4twuaCR5bYdSOTUZIj4hkjc6D7yk5J0+PxHAfwquQt+OG1AuLdWa0Y+0j8WiFjsEPhIeInwrKoBTAV8gBV6NLzJaqcNdQL57yxj/NqhxW3D7uXqILW4kUjLL03bbBGSM9sDv8KDw5eukhKwo2qGRvYnUp0MymUw4H4QquykZXAK5GFzpaix8KhWUyrDGJSMGQIusjzy2M1KoFKUoFKUoKi+5Vt5nZ5Fclu+JZgD5e6rgfyqD/8AryyDa0jeOQAhZI5p1dc98EP9NuxwMg1paUGPb0ZxM2Xur1slS3t9Ooq2pSxRVJIO+c5+dXdvy1CujPUk6bBl6sssmGHZgHcjI8jirWlApSlAqLxHhsc8ZjlBZSQSAzL2ORupB+1SqUGbf0dWBz+yrvnOGkGcjB1YbxZG2/lt2qXZ8nWkTK0cCgo2pcljpbGMgEnBxVzSgUpSghcV4PFcponUsnw1OoP10kZ+9ZDj/oW4ddKPZvE47OjsW+QbWW1AVvKUFHy1wW4tkEct0J40XSg6KxuAMYyVbBwNvdH1q8pSgVB4pwO3uQBcwRzBc4EiK2M98ZG1TqUGE4/6FuG3KnTALd/J4fDj+H3SPt+lXfKHLD2UfTeZJgAqqwgjicKOysUOHA8sjO53Oa0FKBSlKCPc8Oik/eRI/l4lU7fcVjudvRFacRaNyWgaMMuYlQBgTnxArvg5x27mtzSgouTeUo+HWot4mLqrMwZgobxHO+AM7/8AT4Ve0pQKr73l22mfXNbQyPjGp40ZsfDJB22FWFKDMcf9GtheRdOW1jTzDxKqOp+IKj+RyPlXtynygOHoIobiV4FB0xyCM6STnIZUU/HYk960NKBSlKBSl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data:image/jpeg;base64,/9j/4AAQSkZJRgABAQAAAQABAAD/2wCEAAkGBhQSEBUUEBIWFBUUFBQYGRgXGRcdFxsYHhsaGBwbGx4dGyYqGRokIBwYHy8gIycpLC8tFx8zNTAsNSYrLCkBCQoKBQUFDQUFDSkYEhgpKSkpKSkpKSkpKSkpKSkpKSkpKSkpKSkpKSkpKSkpKSkpKSkpKSkpKSkpKSkpKSkpKf/AABEIAK8BIAMBIgACEQEDEQH/xAAcAAEAAwEBAQEBAAAAAAAAAAAABAUGBwMIAgH/xABFEAACAQMCBAIIAwQHBwQDAAABAgMABBESIQUGEzEiQQcUIzJRYXGBQlKRJDOCoQhiY3KisbJDVHOSwcLwFVOD0hYXJf/EABQBAQAAAAAAAAAAAAAAAAAAAAD/xAAUEQEAAAAAAAAAAAAAAAAAAAAA/9oADAMBAAIRAxEAPwDuNKUoFKUoFKUoFKUoFKUoFKUoFKUoFKUoFKUoFKUoFKUoFKUoFKUoFKpeIcxMJjBawNcSrgyeIJFEDgjqSEHDEEEIoZsEEgAgmL/+WvDIqX9q1urkKs6uslvqOAFZ8KYyScAuoBO2cmg0lKUoFKUoFfwmv7Wf9IFy0fCrxkOGFtNg/DKkZ/nQQrbjl7eEyWCwRW3iCS3CyM02DjUiIy6YiRszHJG+MEVM5b5leWR7W8jEN3EodlUkxyRk4EsRO5TOxB3U7GvHiE8tqkMNrGdEcGE0xs4d0CqkRI/dAj8Z2+Y0nLmtdF3w6Vff9aeH6xyQyFh9AY0b+Gg09KUoFKUoFKUoFKUoFKUoFKUoFKUoFKUoFKUoFKUoFKV/M0H9pSlApSlBmOSJRm9Q/vVv7kyA98MQ0R+hi6YB/q/Kr7iXD454XimUPHIpVlPYg96q+L8r9SYXNtM1tchdJdVDJIvksyHHUUb4OQwzsRVZxXl/iVxEY5L22VGIDCOCVC6fiQv1yUDDYlRn4Ggn+j68eXhdq8ja2MK5Y92x4Qx+ZABPzJrQ1y3gPOUvDLiSx4lbqusvPb+qjVH02LuyAMQRpIbAxnuAO2em2l0sqLJGwZHUMpHmDuDQetKUoFROL8NW4t5YJPcmjeNsd8MCpx896l0oMXy7zxFCvqnEpUt7q3UIxmYKsyKMLPGzYDK4GrGcg6hjavzwu6/9Tv47qLV6nZiQQudhNcNmN3Udyka6lBI3LtjtUD0uSvbLBdW8cTyM4tWWVNalZDqVsZHiRlOD5dRtt63nDeHpBDHDEMJEioo+SjA+9BJpSlApSlApSqPnLmcWFq0xXW5ZUjTONcjdhnBwAAWJ+CmgvKVWcs8bF5aQ3AUp1UDaSc6T2Iz54IO9WdApSlApSlApSlApVLzbzD6nbGRU6jsyoi76dbdi5AOlBuSfljuRULgfMNz0g99BhWAZZIFZsqRkB4gXaNhnyLjY7jzDT0qPZcQjmXVE6uvbKkHB+B+B+R3qRQKUrN8VvpLm4aztZDEI1U3M6++gbdYos7dVlyxbB0KQe7DAXfEeJRW8TSzyLHGgyWcgAfr5/LzrmHK0Pr9xLedV45XeV7fqaklMat7FgNs2wVlBAyCS2SCTqsebfR5bxoksWvU0kVvIZXebVHcSJA7Dqs2iUa9QdceYOQa2XG+GarbEK4eEB4QNsOg8Kg+QIyh+Kuw7Ggl8KvxNCkgBXWoJU91b8Sn5qcqfmKlVneHX4WSOSMs1veBWHwjkZQyn5LIM5+Dgf+4caKgUpSgUpSgzvG441u0kkC4FtcGQsMgJGUIbGD7utxt5SMKl8qWHRtEXQYwTI4jPeNZHaRYz8CgYL9qo74es29xPv+0xiGH5RMemhH/EZ9f0MYPu1s6BSlKBSlV3F+MCEKqqZJpNXTiHdiO5J/AgyNTnYZHckAhkPSX+0W8viCw2ckTs2cEz5GBq0sFRA4Y4UkkgZXBzseAXzTWkErjS0sMTsO2GZAxHy3NZ+w5cjuDIlx7VInfI3CPcSe0mfY5wuvpKM7DWDnNa2OMKAqgAAAADsANgKD9Uqu43zBBZxiS5kEaltI2YknBOAFBJ2BJwNgCamWt0siLJGwdHUMrKcgqRkEHzBFB60pSgVmeduGJcGyjlzp9b1bHBJW3uGAz8yK0rMAMnYCsdd3nrGt98yMLaBcjwiQZaX5SGImXfsiqNizCg9+SeCxxPM9vr6BWKOLUxZSq63Zo8/wCzLSEA+ZQncEVq6/EMQVQqjCqAAB2AGwFQuMcfgtFVrmVYlZgqlvNvgAO9BYUqmvOZUECyQYleVzHEmSuqQasqxK5QLpYsSNgp28qyXCObpozMzyyXkiXPRe3SMq4JOdUKBMrGAHwXYhlTJdDkUHRqVD4ZxNZ1YqrrpcowdcEMACR8+43FTKBSlZe64zc3UskPDtEaRMUkupVLqJBsUhQEdRlOzMxCg7bnIAUnpMvmuZrbhdvq1XMyNO4ziOFD1SNX4ZDp1Dz8I/MK1a8rRA6g8+sdnM8xYfLxOQR8iCD5g1jzw+6sbi2jlnjkNwblFuiCri5kVSryRs7ByFjZV0kD3VwoxlwXjM8AETyyrLG4M6XLJOenK8gR0ERLs7FUUKCANedOMGguL+bptmdX68X+0gX20iEqqyKoHtFyQHjYMFO+NOkm+4ZxBixhmx1UAbUoISRM4Drucb7Fc7H4ggnPWxndllulCTeIl9OmO2tgQxGWZh1pFXxYJ053wE8VzwCAu0l0wYGUKsasMFYUJ07HcFyWkIOCAygjK0F1Wa9HuGsut+O5mnmkPnraRhg/3VVUx5BBWlrG33AJYrkR2V3JBFcGaWWMKjBPd1tCWBMbM8inG65ZiAOxCXxu/W4vYLKJ1LRutzPg+7HGQ0anHZ3kMZAP4UY/DN/fXixRl3OAuPqSTgKB5sSQAO5JA865vxLhXqV3HHaHp9aI+2YnWj6mMrtKx9q8x6YOtXAKKxGFC1pODW8s6RTXUpYZWWKLCArlMKZGVRrYZLABVClvxFQaCJxayZeFyDPQaImZACGKaJuvFHscE7JHgEjfA1bZ2yHIB7Vn7SH1qYP3t4SCm/hlmB9/Y+JI8YXOxcsfwKa0NApXldXKxozudKorMx+CgZJ/QVh+cWmNm9xI7qcpiFXKBI3ZVwQD7a4wcBWyusgBTjJDe1U8fvyqGGLeeVGCDyXbHUf4RqSMnzOAMkgVR2/MV1lIlRXaV30yOMaIgrHWwTaRkYBWQaMGRFz+Iy9rYM7s0skzKqjvNK4U4Qb6R+JsKERASSB4mIfuS3DzQWye7F05Xx5JGcRKfgWkUEfEQPWkqt4Jwxold5SrTTNrkK+6MAKqLnfQigKCe+7YBY1I4nxBYIXlfOEUnA7n4ADzYnAA+JFBKpWH5j4bI1q8txPpliKzglmSCHpsHIUIDkhQw6jq5JOdOPDUDl3nO8lRQgjlDIXZzrd7dGAMQl6ar15W8REaKpxpJIG7BteK8bWIiNFMszDKxLjURnGpj/s4we7nbyGSQDVQgweJyJry5wDjVhivko3MdvHnJPlnJy7jMSwneBCWiaS5uGyiMy9aQKAuuZl8MUa53CjSgIA1O2De8G4MYi0kz9WeQAO+CFABJCRrk6Ixk7bk92JO9BK4XY9GJUzk7lmxjU7Eu7Y8ssWOPnUulKDL82lYrqwuXOFjneFj5KJ0KK3y9osa5+DmvxwUiyvJ7XZbd42u4PIJ4sXCD4KrFJAB26p8gMfn0oyRnhssMiu7XHsolQZYzYLp5jABTUST2U1lOVGveMW9tLcCNESC7jaZXy8hkQwgGPSOmw8MhOSDtjvsFunEbiecTTTm1Q9aWCPI/cRhMO8YIMjsCXZSSFTAADHUNHwHmczdJJonhlljkdQwADKjKpIBOpSQytoYAgE57GsvzBxYGOJJJFhkhlieaBgyNIFxkwMV1MFYaw0WrKgqe+Kk8x2RMUMcUCRJ6xasZlCHpapFLPENOdWQqmRguz53wcBfcbuBO/qqsNPhNwQeykjTF8mkOxB/AG/Mprz4FCJpuumnooHWMhcdSUkCSb+7hQiMO4Mh3VlNQuI9IJHZQydN5ZAgG5cAq8rudW7sVRzr38ekk9xV7xi49VspniUewt5GRfLwISo+mwFBZMwAyTgDz8q5PdXMPEeMTwHN2iRAjo6OmsYCjQXLL4uozMSh/J3Kjp6vhHIVpJAkl3El3NKitJNMNZZmXcrnaNd8BUwAAKi8P4N6hxaJUdmgubRoY1cljE0LdVUVjuYyryEAkkaSM4AACO9iYrqPpxvG3tisM8gKy6gutopQ0hWUBRlGOCuTt4jUZyxv5WKSzJNHDG8JJSWBUb3kAPtULPr1q+2H3OAK6BxHhyTxmOQZU47EhgQchlI3VgcEMNwQKxt9xRAGtr3WbmHxRGNX6sgORHND018JPuOBgBtQPhIyFlZSiLiL6x0VmiUgtJlZpRhT4c6UdFVBgbsHzvp21NZXhs07wwre241PGol9xlEoGW1BSV6bd1O+DsQMivS2uBasNDfs5cRsjavZMWCKY8jIj1FVK+6NSlcAEELTma/aCyuZk96K3mkX6qjMP5ivzyvw0W9lBEu+iJAT+ZsAsx+JZiWJ+Jqde2iyxPHIMpIjIw3GVYFSMjtsTWXsL+8s4xbPZS3fSUJFPE8AEijZeoJJFMbgYB94EjIO+AEX0mWpLWLqpYi9hXCqzOBrWdnVVBLFVgbb4M3wwfC3s424k01tGySMoaQTxzIjFfZF0DqPGqvGNS+TMMjUa0fC+FzPN6zeaRIFKxRISUhVsajqIHUlbABbAAAwo3Yt/L9yt0++NVoShA1H2bkv4fP95HsO/wClBUcxRyyXFtCDGseDKeojmKaZdkhJDDQo3k8WdwmA2CK1PDb8TJq0lGBKsjY1Kw7g4/UEbEEEbEV5QzrJGrxsCjorKw3BVhkH5jBBqp4Csi3cnVVUaSMa9GrpyNHoAlTO+6SIjZ7GMDcAEhpqgcU4aZNLo2mWPUUY+7uMFXHmh2yO+wI3AqfSgx/EoWmubSK8gjVNUz5D6wzouAg8KnQys7MCN9Gk5Br14vw+We0SNmIMhiFwVwj9I+KVV38Jx4DvnTqxk95nMlvrmtQSVy1wA691c28oGPnp1n7VNhjwqhiCwVcnyJxufuaDz4ExTVbsDiEJ0yfOI5CZP5lKsh/uqfxVbVSLJ+3RYJ3t7nPwOmS3x+mpv+arugjcTsRNDJExIEsboSO4DArkfPesxxriRFpIl9bOWZOmQqlopXbwLodCTHqcrgvpK5G+wNbCqnmFciAfhN1Dn7Esv+IJQV3L3CIoozo9pIuYnmYeN2UgMBtsmobKuFyv3MLl2+duI3JuExmWSCAlcFFjVJNIOdxKrmXUMZ0EHsoF5w2x6UYTVqOqRycYyzu0jHGfi1ReNYjRZF2YXNsSR55kSA5+qOw/Sg0VQ+L8OE8LxltOoDDDcqwIZWx54YA4+VTKUGH4pxa8VlgktRF1yI/WEmVlU4Z5XCkBlAjV2UkbNgH4m54BDGIYxAmiIqrIuCCFbByQd9RzkltyTvvXlxmMS3nSb3fUZxt39o8aEj5gL/iqVw2VSGUNkxt02OMHUFB+HmGVtttxigo+RJpZLm4muMa5obWVABtHCzXASMHO+Amon8zt8q21Z23GOJgL52XiA7eGb2f+qXH3rRUClKUFDzjy765AqjGpHLqCcZJjeM+LB0HDkhsHBA2NUXI/D4bSUJFrQTiVWicBdM8RDaQq+FTodj4SQyqGGQc1u6y/G+Fx+tANkesrkEbFbiEakkQ/hk6eseeREAQQCCE/jd4GYWypG7ujM3VAZFjzpyUyDJk7aQQO5JG2fHh0QijihMxd1TALleo4UAE4GM4BAJ+mSe5qYC0CTyzq0tx1NIfAHVBYLbpFv4E8aqV2w5kY57n24RC80TR8QVOvG+WVBgJ2KPG2snBwSsmVbIIIBBFBIv8AhTyuDlA0fjt5ceOKXGkhh+ONwSDjHhLA76WFxwy9W6tlcrtIpV0O+G3R0PxwwZT9DXisZVcAlyAcaiAT8ASF/ng/eonC5ClyAE0JcxvKVIAKzLoDZx5srDPziJ/FQQ7JLuwUQJbm8t0GIWSSNZkQe7HIJWUOFGwcNkgDIzufSysrm5vIrm6iFtHbrIIotavIzyKFLuVyqgLlQqlveJJ7CtRSgVWcZ4cz6ZYcdaLOnOwZTjVGxHZWwDnfDKpwcYNnSgpuHXqPGCpPcqQ+zhhsysD+MY3/AF3G9eXGeAxXMZWRRq0uqPjxIXXSSp8vj9hVVzlNbQSk3Fwtv6zAwDM2n2sTKY3U+TqJDv3IVR5CpvBOPwzRxlbmCSQqurpSIRrwNWkZzjOcZHaguuD3vWt4pPzxqx+pG4+xyKmVS8oEG0UjsZLgj+6ZpCP5Yq6oFVfH7YmMTRqWltyZEAIBbAIaPJ8nXK79jpPkKtKpucOYlsbKa5fHs0OkE41OdlX7kj+dB48EXIOjWYZFjliJBAVJF/djPbSRqxtgSAeVeV6CL6zw3f1jI3yQI998Y05MZwd8gfA18lQ8UlQ5SWRT8VZgf5Guv+hPnG8u+ILDczNMkMEzgvguM6F3buw3HfNB3qlKUFVzPGfVZHXZ4VMyH+sgLY+jDKH5OazU3PdjHcMJb+BVcR6E1sxVsHUXIyI+4GNu2Sc9qb09c7PaWq2sOz3auGf8sQwGA+bZxn4avMjHzhmg+v59PXs2jIOqWXDKchozBIx3HdSyxH4ZC1o64l/RxkeRbjqOzLb6FiUnITqktJp+Gemm3bY/E122gVW8xx5tZSCFMa9RWPYPH7RSfllRn5Zqyrl/p85ta1sVt4tnvC6sfhEoGsfVtSr9NVB7XfpPsI50eW8VVWOULHGHkLa2GDJoDBcKikDVn2hyF04NzZcxW3EEhNrMsietRasBgwKhpgGVgCPEinOPLbtXybXSvQBAW4wDk4SCViPLsEH+ug+maUpQc95550t7G/RppArLayDG5La2DKNKqT3j8yuz99t81wD04WCsVlFyDI5d5nRNJbCrnQjsUQKqqFXUQAM5OSeQc88TkuOI3Uk+dZnkXB/CFJRV/hAA+1UVB9hcu3CT3E9xC4eNorWNWB2OFebb7TqfvWhrnHoDulbg6KpBaOWYMB3BLahn7EV0egUpSgVE4nw1Z49LHBBDIwxqR13V1yCMg/HY7g5BIqXSgpbPgbmVZLh1Yx/u0jDKgYgqZCCSSxBYAEkKCQMklj/OaLcLE1yp0yW8bvnAIeMDW8Tf1W0jcbggEdiDd1Uc33HT4fdv+W1nb9I2NB6pGfIEjy2/TyqGQRdQEk4JmwCOzaFxj5YDfc18mHmW6/3qfb+1k/8AtXRPQbzFNJxZUuLiWQGGbQskjsA2AcgFtjpDb/DNB9G0pSgUpSg+bP6QXHWl4oIDsltGoHzaQLIzfLYov8HzrmArs39IvlhUmhvEzqm9lIPIlQCjD56cg/3R86449uy41KRkAjII2O4P0NB9eejl88Jsif8AdYR+igVo6y3ouP8A/Hsv+Av/AFrU0CucenzhZm4OzL/sJo5SPlvGf015+1dHqg59tRJwu8Q+dvL+ukkfzxQfHddi/o2W+bu6f8sCL/zPn/trc8nejOwitQDbrK7B0leTLFirlHAGcKupNgNx8fOp/InJ8FjfXvqqlY2S1GkksFfDuwUnfThkOCT/AJUG5pSlBxP+kpwvMdpcD8LSRH+IB1/0tXFuGcDnuCRbQSzFRk9NGbA+JwD8q+rufuWIr+GGG41dP1hWOk4b3JAMH71++WgnqsYjRYgo0NGgChZEJjkGBgZDqwz596DnP9GxSq3ysCCrwZBGCDiUb/pXaq57FcCLizuNIM1xGmezuiQxxSgn8YEr2+F7ghz+YHoVArlX9IbgIl4elxjxW0gGf6kmFIP8QT/w11WqDn2wE3DblGGR0ix+iEP/ANtB8n8D5XubwsLWB5dAJbSDgYGcE9gT5DufKt16KOHXVjxfEsMkcnQlPSZdLTICpZU1e8QAXGDuYwMgE13Ll6xiga4t4Y1jSKcsqKABpkRJMgDy1GRR8NGPKvzc8HS4vCHUgR2wCsDhlZ5SQUP4WXoqcj4igv7S8SVA8bBlOcEfI4I+RBBBB3BBFe1YTkq9uv8A1O/guSrCNLdiyAKpc61DlQThpEVGO+2kVu6D5d9NfL/R4zJ00OLkJKoAzlm8LY+OXDH6tX64d6C+JSpqKxRH8kknj+4UMB9CQa7f6RLFSiSdMNIVniBxvvE8sY+ftoosfPFX3DrgSqJEPhkVXH0cBh/I0HOPRny7cW/DhriOuOa4QmF9NwmmQowGrKTqGViFbbzAY99tynzMLiSeESdY2/SIl0lCyyBsBhgDWpR1bAAyMYBBAlcoj9m1HPtZ7mQZ/K88jr/hIP3r+cO5Ujgvp7qMkG4SNWQYC6lLEtt3LZ8/PV+Y0F3SlKBSlKBUXilgs8EsL50yxvG2O+GUqcfY1KpQfF/MnAJLK6ltpvfibGRnDDuGGfIjBH1q35L5a4i08NxY20jGORXWQgrFkHzdsAjuDv2zX0H6QvR/DeD1kR6rmBVKYAIYI4k0sh2kyAygNt46tOE8QE8YOArKq6lHYA+6y/2bAZU/DY4IIAW/CeICeFJQCutQSp95W7Mjf1lIKn5g1Lqh4a/RumjLeG41SoD5SLjqqD/WysgHxMh+l9QKUpQZ3nq5EdvG7D3byyOcDYC4jLH5eEGrYRbjJOxHmcVW84Wqzwi3JOqVkxgZwqsutz5KqqTuSNyBuSAf1ZcTL2CzvsWthK2PImPWcffNBI5WQCxtgBgerw7fwCrSoPAodFrAv5YYh+iAVOoFVXNceqwuh8beb9dDYq1qn5hcP07fGROxDj+xUa5AfiG8Mf8A8tBF4AcGdR7omMifNJgJ/wDW8o+wqbwEA9Z1/HcSD7xhYD/OI1E4E2RcTMcB7mb7JEegPt7Jm/iNS+WEPqqMww0uuYj8plZptPz069OfPFBa0pSgquY5SsSlfeE9tgeZzKgIHzKlqh8EiDNclexunGfIkRxI5/51cfUGpUyiS9APa3iDAeWuUsgb6qiOo+UrVXcIlZeGB099oJZR/wAR9cn+pqCOnK0N/HazzKPZXFxOq4zkO0mATtjfptkecY+tbCo/D7JYYo4k92NFQfRQB/0qRQKi8ViVoJVcgK0bhidgFKkEn4DFSqqOZU1xpF5TTRK39wHqOD8Qyoyn5MaCBwuUtcRswKySWMTTKfI6spn4Nlrgfb5VO4KxM92T+GWJB/dEET/rl2/lXnar+2Tk/wDtWw/xXB/zJr15cj8ErnvJc3DH6K5iX/DGtBZrAoYsFAZsamAGTjOMnzxk4+telKUFJzc/sEQDMklxbrGP7QSLIG+ihGc/JDUXlqRIrMHOIoeuFJ7CKKWRUz8giL+lTuJb3dsD2XryfcKI/wDKVqoNGOFTIe7C5i7ebzyRD/VQajgS4tYBjHsY9v4RU6gpQKUpQKUpQKUrznnVFZ3IVVBZiewAGST8gKD83d2kSF5GCqoySf8Azc+WPnWLtYGMixQq0Rjm6qu4GpLV21dJgCc626iJG2CqqGOCg1WK8XE0jyyho0tyoSNgepl9llKjfLg6Y177tnDbLG4TxBijIo/bJZXZ42xmIkgAuM/u44xGoK7PpGD4s0FjxEa5oI0BMkcqTZHaNBqVix8tas6Be5yT2UkaGovDuHrCmlckk6nc41O5xlmx57AbbAAAAAACVQKUqt5g4i0MBZAS7FUQAFjqY4yFG7aRlyo7hDQUkxEnUyNRurr1fft0YtQdR8sRzn6yGrTiqCUpbY2lBMmNsQrjUP4yVjx+Vnx2rOWMriSKODRdJaKSWV1WTEgeJQwPhMw0yEklc5JwCcVouXp2leeV1dD1BEEfGVVFB8iRuzu2QTswHlsF1SlKBWd43fRx31uZJEjBt7sZcgD37bzJxk4/zrRVmeJXyLPdSpI2ba2USKhQ5OJJFGCpKuBgjyOsZBxsFfa8ZiFjOiyxmQS3qBda6tTXEyJtnO5ZSPjmtqowMCsFZWcvqCCScufW1ibUkJ2N0IJApCjGTrYHuMj4VvhQKUpQZyS+6d/PiOSQGG1J0KDpOZxg5YHcAfKqTgXE3fhEGYmXWIMP4NHTeUb5DbYQ7g752wak8dMcpv5FQF47ZYEcr4gxE6koxHbVIUOk90YeVROHcPh6EkiIBniaAYBGUa7iZdtsoQVYeRBB3FB0ClBSgVR80Xpi9XYAE+sYwWVRjpS58TbDbtnuavKoeablAbZJGA13MZwd8hcnf4DWY1ydsuo7kUFBw/mGRuJ3KxojDpWYCtMq7hZHOggMJPfIOntpH5q03Kc2qziJABw2cHKkhmBKt+JCd1bzBB86z3DuJQJfiPUobXeDSBsrNNAEyQPAW0nGcZyPiM6jl8AWsQH4UC/TT4cfbFBYUpSgoOYHb1i3EbBHKz4YxNIpACZVgrKQDkNnI3QDzArIWfMHUt2InSQJdqzKLW4TUPXEcBHaQjLB0IGCfGB861PEeKqt/GX8MUcbxtKSOmJpGiZYyfwnSnc7ZkUZyQKx3L1+8fDpWaKTQZEmjkVWdW6XQ1atIJUZiYhyNLDJz8Q6tSvxDMHUMhDKwBBHYg7gj5EV+6BSlKBSlKDyublY0Z3IVUUsxPYKBkk/QVlrniXrTSx3MRhhiRZCkjDMiMH8UgUnEa6TlMk5xntpN7zDwZbu1lt3ZkEq41IcMNwR/MdvMZFZB0eczWHEFUTPBJomXSdSOGQlcj3tiTgDIBzg4LB42cQu5xNJK8dvax60OWUspLhXkfVl9JjZ99gQvfLE6nlvh7H9pnbVJIpCbKOnAW1qmVA1HGksfiPlvkuV7tdK2/EVRZrVQq5ZiCANxq/EBoDDJ3CBsZjLVqOCXvq6pbzsSurRBKd1dNzGjNn96FGnfGrAIJJoNFSlKD8SyhVLMQFUEknsANyax0XG2mkW7ZGa1AlRFRXaRDqUdR4wNWqQa10hSUBXOOo+NdeXaRRs8rBEUZZmOAB865/NzLZW8mu0vISjkK0RcgAk7aTjYY1KM7LlRkLsAj8IvbcGS6unVWkhDq4k063JlllSN0YFimuKHHfEI2rectwBLSEBtRMSMzZyXYqCzk/iLEk5881h+XuOPDpjhZZ7SJIwrLpDIg9mBIoA6UitsSSUYHVhBqYaDl7i6wkW7kiN3/ZmbuFYBhDICdSSI2pRrA20DJbIoNVSlKCNxNXMMgi2kMbhCPzaTjzHnjzFY2+sTNYPJbBo2MJV0Gdb6GMhAd9xKGMmHbPikYOCRtu6zPMFgYZPWoAuse+hONewXI/McAArjLaUxvGoIUPBmS5hUWc4jLmKURsmpGeJo5NcfiBRm0oXjYkjXqI31Nt+C8TFxbxTKMCRFbGc6SRup+YOQfpWT4dw1biLXavG7QPGsbqzBHiGmRI3YDaSPJQPgkb5BDuhu+WorhS4mjEaEs2Mr+8ZmZyoDNhWJ1YJJBJwSDhQvqh8ZtpJLeVIZOnI8bqj/lYggH7GplfxnAGScAeZ7UGI4vY+uWskVuDDNEAhhbSEkAYOYm95SraTvvjVvlXIbxt7v1y31xkx3SRxyiNduoIzHNGrqVI97QupCSNXhbDFaveP2sMxjeOeOK4B9i+pfEQD4SM+MYJHngMfIkGh4XwVrkvLDLBDNE2YzBKJo9bajKHUYzBITkRndSXYEE0G4sbxZokkQ5WRFZfoRkV71UcDspo3l6gjRHZWVEZmAc6jIw1KukMSp0jz1Huxq3oFZXiUJjupDcqr21yFTW2cR5XT0m8umzLkE48Ux33q8vOO28TaJriGNsZ0vIitj44JG1QW5z4ewIN9aEbggzw4+BB8VBk5bs2crZAurG4jkkDEq02oAa0yTmbAXXg+LCt3KVqOBYgkMIYmKbMsGd8E5MkQPwGzgHfDtjIQ4okFnIxhseI2zLJsYHkWUZ8jGFkDBhgYwc7DBXFX1tykI0ijSeXpRtE2hirZMZVlwSMoNSglQcYJAAzQX9KV4y3iL77qv1YD/M0Gc4twuaCR5bYdSOTUZIj4hkjc6D7yk5J0+PxHAfwquQt+OG1AuLdWa0Y+0j8WiFjsEPhIeInwrKoBTAV8gBV6NLzJaqcNdQL57yxj/NqhxW3D7uXqILW4kUjLL03bbBGSM9sDv8KDw5eukhKwo2qGRvYnUp0MymUw4H4QquykZXAK5GFzpaix8KhWUyrDGJSMGQIusjzy2M1KoFKUoFKUoKi+5Vt5nZ5Fclu+JZgD5e6rgfyqD/8AryyDa0jeOQAhZI5p1dc98EP9NuxwMg1paUGPb0ZxM2Xur1slS3t9Ooq2pSxRVJIO+c5+dXdvy1CujPUk6bBl6sssmGHZgHcjI8jirWlApSlAqLxHhsc8ZjlBZSQSAzL2ORupB+1SqUGbf0dWBz+yrvnOGkGcjB1YbxZG2/lt2qXZ8nWkTK0cCgo2pcljpbGMgEnBxVzSgUpSghcV4PFcponUsnw1OoP10kZ+9ZDj/oW4ddKPZvE47OjsW+QbWW1AVvKUFHy1wW4tkEct0J40XSg6KxuAMYyVbBwNvdH1q8pSgVB4pwO3uQBcwRzBc4EiK2M98ZG1TqUGE4/6FuG3KnTALd/J4fDj+H3SPt+lXfKHLD2UfTeZJgAqqwgjicKOysUOHA8sjO53Oa0FKBSlKCPc8Oik/eRI/l4lU7fcVjudvRFacRaNyWgaMMuYlQBgTnxArvg5x27mtzSgouTeUo+HWot4mLqrMwZgobxHO+AM7/8AT4Ve0pQKr73l22mfXNbQyPjGp40ZsfDJB22FWFKDMcf9GtheRdOW1jTzDxKqOp+IKj+RyPlXtynygOHoIobiV4FB0xyCM6STnIZUU/HYk960NKBSlKBSl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data:image/jpeg;base64,/9j/4AAQSkZJRgABAQAAAQABAAD/2wCEAAkGBhQSEBUUEBIWFBUUFBQYGRgXGRcdFxsYHhsaGBwbGx4dGyYqGRokIBwYHy8gIycpLC8tFx8zNTAsNSYrLCkBCQoKBQUFDQUFDSkYEhgpKSkpKSkpKSkpKSkpKSkpKSkpKSkpKSkpKSkpKSkpKSkpKSkpKSkpKSkpKSkpKSkpKf/AABEIAK8BIAMBIgACEQEDEQH/xAAcAAEAAwEBAQEBAAAAAAAAAAAABAUGBwMIAgH/xABFEAACAQMCBAIIAwQHBwQDAAABAgMABBESIQUGEzEiQQcUIzJRYXGBQlKRJDOCoQhiY3KisbJDVHOSwcLwFVOD0hYXJf/EABQBAQAAAAAAAAAAAAAAAAAAAAD/xAAUEQEAAAAAAAAAAAAAAAAAAAAA/9oADAMBAAIRAxEAPwDuNKUoFKUoFKUoFKUoFKUoFKUoFKUoFKUoFKUoFKUoFKUoFKUoFKUoFKpeIcxMJjBawNcSrgyeIJFEDgjqSEHDEEEIoZsEEgAgmL/+WvDIqX9q1urkKs6uslvqOAFZ8KYyScAuoBO2cmg0lKUoFKUoFfwmv7Wf9IFy0fCrxkOGFtNg/DKkZ/nQQrbjl7eEyWCwRW3iCS3CyM02DjUiIy6YiRszHJG+MEVM5b5leWR7W8jEN3EodlUkxyRk4EsRO5TOxB3U7GvHiE8tqkMNrGdEcGE0xs4d0CqkRI/dAj8Z2+Y0nLmtdF3w6Vff9aeH6xyQyFh9AY0b+Gg09KUoFKUoFKUoFKUoFKUoFKUoFKUoFKUoFKUoFKUoFKV/M0H9pSlApSlBmOSJRm9Q/vVv7kyA98MQ0R+hi6YB/q/Kr7iXD454XimUPHIpVlPYg96q+L8r9SYXNtM1tchdJdVDJIvksyHHUUb4OQwzsRVZxXl/iVxEY5L22VGIDCOCVC6fiQv1yUDDYlRn4Ggn+j68eXhdq8ja2MK5Y92x4Qx+ZABPzJrQ1y3gPOUvDLiSx4lbqusvPb+qjVH02LuyAMQRpIbAxnuAO2em2l0sqLJGwZHUMpHmDuDQetKUoFROL8NW4t5YJPcmjeNsd8MCpx896l0oMXy7zxFCvqnEpUt7q3UIxmYKsyKMLPGzYDK4GrGcg6hjavzwu6/9Tv47qLV6nZiQQudhNcNmN3Udyka6lBI3LtjtUD0uSvbLBdW8cTyM4tWWVNalZDqVsZHiRlOD5dRtt63nDeHpBDHDEMJEioo+SjA+9BJpSlApSlApSqPnLmcWFq0xXW5ZUjTONcjdhnBwAAWJ+CmgvKVWcs8bF5aQ3AUp1UDaSc6T2Iz54IO9WdApSlApSlApSlApVLzbzD6nbGRU6jsyoi76dbdi5AOlBuSfljuRULgfMNz0g99BhWAZZIFZsqRkB4gXaNhnyLjY7jzDT0qPZcQjmXVE6uvbKkHB+B+B+R3qRQKUrN8VvpLm4aztZDEI1U3M6++gbdYos7dVlyxbB0KQe7DAXfEeJRW8TSzyLHGgyWcgAfr5/LzrmHK0Pr9xLedV45XeV7fqaklMat7FgNs2wVlBAyCS2SCTqsebfR5bxoksWvU0kVvIZXebVHcSJA7Dqs2iUa9QdceYOQa2XG+GarbEK4eEB4QNsOg8Kg+QIyh+Kuw7Ggl8KvxNCkgBXWoJU91b8Sn5qcqfmKlVneHX4WSOSMs1veBWHwjkZQyn5LIM5+Dgf+4caKgUpSgUpSgzvG441u0kkC4FtcGQsMgJGUIbGD7utxt5SMKl8qWHRtEXQYwTI4jPeNZHaRYz8CgYL9qo74es29xPv+0xiGH5RMemhH/EZ9f0MYPu1s6BSlKBSlV3F+MCEKqqZJpNXTiHdiO5J/AgyNTnYZHckAhkPSX+0W8viCw2ckTs2cEz5GBq0sFRA4Y4UkkgZXBzseAXzTWkErjS0sMTsO2GZAxHy3NZ+w5cjuDIlx7VInfI3CPcSe0mfY5wuvpKM7DWDnNa2OMKAqgAAAADsANgKD9Uqu43zBBZxiS5kEaltI2YknBOAFBJ2BJwNgCamWt0siLJGwdHUMrKcgqRkEHzBFB60pSgVmeduGJcGyjlzp9b1bHBJW3uGAz8yK0rMAMnYCsdd3nrGt98yMLaBcjwiQZaX5SGImXfsiqNizCg9+SeCxxPM9vr6BWKOLUxZSq63Zo8/wCzLSEA+ZQncEVq6/EMQVQqjCqAAB2AGwFQuMcfgtFVrmVYlZgqlvNvgAO9BYUqmvOZUECyQYleVzHEmSuqQasqxK5QLpYsSNgp28qyXCObpozMzyyXkiXPRe3SMq4JOdUKBMrGAHwXYhlTJdDkUHRqVD4ZxNZ1YqrrpcowdcEMACR8+43FTKBSlZe64zc3UskPDtEaRMUkupVLqJBsUhQEdRlOzMxCg7bnIAUnpMvmuZrbhdvq1XMyNO4ziOFD1SNX4ZDp1Dz8I/MK1a8rRA6g8+sdnM8xYfLxOQR8iCD5g1jzw+6sbi2jlnjkNwblFuiCri5kVSryRs7ByFjZV0kD3VwoxlwXjM8AETyyrLG4M6XLJOenK8gR0ERLs7FUUKCANedOMGguL+bptmdX68X+0gX20iEqqyKoHtFyQHjYMFO+NOkm+4ZxBixhmx1UAbUoISRM4Drucb7Fc7H4ggnPWxndllulCTeIl9OmO2tgQxGWZh1pFXxYJ053wE8VzwCAu0l0wYGUKsasMFYUJ07HcFyWkIOCAygjK0F1Wa9HuGsut+O5mnmkPnraRhg/3VVUx5BBWlrG33AJYrkR2V3JBFcGaWWMKjBPd1tCWBMbM8inG65ZiAOxCXxu/W4vYLKJ1LRutzPg+7HGQ0anHZ3kMZAP4UY/DN/fXixRl3OAuPqSTgKB5sSQAO5JA865vxLhXqV3HHaHp9aI+2YnWj6mMrtKx9q8x6YOtXAKKxGFC1pODW8s6RTXUpYZWWKLCArlMKZGVRrYZLABVClvxFQaCJxayZeFyDPQaImZACGKaJuvFHscE7JHgEjfA1bZ2yHIB7Vn7SH1qYP3t4SCm/hlmB9/Y+JI8YXOxcsfwKa0NApXldXKxozudKorMx+CgZJ/QVh+cWmNm9xI7qcpiFXKBI3ZVwQD7a4wcBWyusgBTjJDe1U8fvyqGGLeeVGCDyXbHUf4RqSMnzOAMkgVR2/MV1lIlRXaV30yOMaIgrHWwTaRkYBWQaMGRFz+Iy9rYM7s0skzKqjvNK4U4Qb6R+JsKERASSB4mIfuS3DzQWye7F05Xx5JGcRKfgWkUEfEQPWkqt4Jwxold5SrTTNrkK+6MAKqLnfQigKCe+7YBY1I4nxBYIXlfOEUnA7n4ADzYnAA+JFBKpWH5j4bI1q8txPpliKzglmSCHpsHIUIDkhQw6jq5JOdOPDUDl3nO8lRQgjlDIXZzrd7dGAMQl6ar15W8REaKpxpJIG7BteK8bWIiNFMszDKxLjURnGpj/s4we7nbyGSQDVQgweJyJry5wDjVhivko3MdvHnJPlnJy7jMSwneBCWiaS5uGyiMy9aQKAuuZl8MUa53CjSgIA1O2De8G4MYi0kz9WeQAO+CFABJCRrk6Ixk7bk92JO9BK4XY9GJUzk7lmxjU7Eu7Y8ssWOPnUulKDL82lYrqwuXOFjneFj5KJ0KK3y9osa5+DmvxwUiyvJ7XZbd42u4PIJ4sXCD4KrFJAB26p8gMfn0oyRnhssMiu7XHsolQZYzYLp5jABTUST2U1lOVGveMW9tLcCNESC7jaZXy8hkQwgGPSOmw8MhOSDtjvsFunEbiecTTTm1Q9aWCPI/cRhMO8YIMjsCXZSSFTAADHUNHwHmczdJJonhlljkdQwADKjKpIBOpSQytoYAgE57GsvzBxYGOJJJFhkhlieaBgyNIFxkwMV1MFYaw0WrKgqe+Kk8x2RMUMcUCRJ6xasZlCHpapFLPENOdWQqmRguz53wcBfcbuBO/qqsNPhNwQeykjTF8mkOxB/AG/Mprz4FCJpuumnooHWMhcdSUkCSb+7hQiMO4Mh3VlNQuI9IJHZQydN5ZAgG5cAq8rudW7sVRzr38ekk9xV7xi49VspniUewt5GRfLwISo+mwFBZMwAyTgDz8q5PdXMPEeMTwHN2iRAjo6OmsYCjQXLL4uozMSh/J3Kjp6vhHIVpJAkl3El3NKitJNMNZZmXcrnaNd8BUwAAKi8P4N6hxaJUdmgubRoY1cljE0LdVUVjuYyryEAkkaSM4AACO9iYrqPpxvG3tisM8gKy6gutopQ0hWUBRlGOCuTt4jUZyxv5WKSzJNHDG8JJSWBUb3kAPtULPr1q+2H3OAK6BxHhyTxmOQZU47EhgQchlI3VgcEMNwQKxt9xRAGtr3WbmHxRGNX6sgORHND018JPuOBgBtQPhIyFlZSiLiL6x0VmiUgtJlZpRhT4c6UdFVBgbsHzvp21NZXhs07wwre241PGol9xlEoGW1BSV6bd1O+DsQMivS2uBasNDfs5cRsjavZMWCKY8jIj1FVK+6NSlcAEELTma/aCyuZk96K3mkX6qjMP5ivzyvw0W9lBEu+iJAT+ZsAsx+JZiWJ+Jqde2iyxPHIMpIjIw3GVYFSMjtsTWXsL+8s4xbPZS3fSUJFPE8AEijZeoJJFMbgYB94EjIO+AEX0mWpLWLqpYi9hXCqzOBrWdnVVBLFVgbb4M3wwfC3s424k01tGySMoaQTxzIjFfZF0DqPGqvGNS+TMMjUa0fC+FzPN6zeaRIFKxRISUhVsajqIHUlbABbAAAwo3Yt/L9yt0++NVoShA1H2bkv4fP95HsO/wClBUcxRyyXFtCDGseDKeojmKaZdkhJDDQo3k8WdwmA2CK1PDb8TJq0lGBKsjY1Kw7g4/UEbEEEbEV5QzrJGrxsCjorKw3BVhkH5jBBqp4Csi3cnVVUaSMa9GrpyNHoAlTO+6SIjZ7GMDcAEhpqgcU4aZNLo2mWPUUY+7uMFXHmh2yO+wI3AqfSgx/EoWmubSK8gjVNUz5D6wzouAg8KnQys7MCN9Gk5Br14vw+We0SNmIMhiFwVwj9I+KVV38Jx4DvnTqxk95nMlvrmtQSVy1wA691c28oGPnp1n7VNhjwqhiCwVcnyJxufuaDz4ExTVbsDiEJ0yfOI5CZP5lKsh/uqfxVbVSLJ+3RYJ3t7nPwOmS3x+mpv+arugjcTsRNDJExIEsboSO4DArkfPesxxriRFpIl9bOWZOmQqlopXbwLodCTHqcrgvpK5G+wNbCqnmFciAfhN1Dn7Esv+IJQV3L3CIoozo9pIuYnmYeN2UgMBtsmobKuFyv3MLl2+duI3JuExmWSCAlcFFjVJNIOdxKrmXUMZ0EHsoF5w2x6UYTVqOqRycYyzu0jHGfi1ReNYjRZF2YXNsSR55kSA5+qOw/Sg0VQ+L8OE8LxltOoDDDcqwIZWx54YA4+VTKUGH4pxa8VlgktRF1yI/WEmVlU4Z5XCkBlAjV2UkbNgH4m54BDGIYxAmiIqrIuCCFbByQd9RzkltyTvvXlxmMS3nSb3fUZxt39o8aEj5gL/iqVw2VSGUNkxt02OMHUFB+HmGVtttxigo+RJpZLm4muMa5obWVABtHCzXASMHO+Amon8zt8q21Z23GOJgL52XiA7eGb2f+qXH3rRUClKUFDzjy765AqjGpHLqCcZJjeM+LB0HDkhsHBA2NUXI/D4bSUJFrQTiVWicBdM8RDaQq+FTodj4SQyqGGQc1u6y/G+Fx+tANkesrkEbFbiEakkQ/hk6eseeREAQQCCE/jd4GYWypG7ujM3VAZFjzpyUyDJk7aQQO5JG2fHh0QijihMxd1TALleo4UAE4GM4BAJ+mSe5qYC0CTyzq0tx1NIfAHVBYLbpFv4E8aqV2w5kY57n24RC80TR8QVOvG+WVBgJ2KPG2snBwSsmVbIIIBBFBIv8AhTyuDlA0fjt5ceOKXGkhh+ONwSDjHhLA76WFxwy9W6tlcrtIpV0O+G3R0PxwwZT9DXisZVcAlyAcaiAT8ASF/ng/eonC5ClyAE0JcxvKVIAKzLoDZx5srDPziJ/FQQ7JLuwUQJbm8t0GIWSSNZkQe7HIJWUOFGwcNkgDIzufSysrm5vIrm6iFtHbrIIotavIzyKFLuVyqgLlQqlveJJ7CtRSgVWcZ4cz6ZYcdaLOnOwZTjVGxHZWwDnfDKpwcYNnSgpuHXqPGCpPcqQ+zhhsysD+MY3/AF3G9eXGeAxXMZWRRq0uqPjxIXXSSp8vj9hVVzlNbQSk3Fwtv6zAwDM2n2sTKY3U+TqJDv3IVR5CpvBOPwzRxlbmCSQqurpSIRrwNWkZzjOcZHaguuD3vWt4pPzxqx+pG4+xyKmVS8oEG0UjsZLgj+6ZpCP5Yq6oFVfH7YmMTRqWltyZEAIBbAIaPJ8nXK79jpPkKtKpucOYlsbKa5fHs0OkE41OdlX7kj+dB48EXIOjWYZFjliJBAVJF/djPbSRqxtgSAeVeV6CL6zw3f1jI3yQI998Y05MZwd8gfA18lQ8UlQ5SWRT8VZgf5Guv+hPnG8u+ILDczNMkMEzgvguM6F3buw3HfNB3qlKUFVzPGfVZHXZ4VMyH+sgLY+jDKH5OazU3PdjHcMJb+BVcR6E1sxVsHUXIyI+4GNu2Sc9qb09c7PaWq2sOz3auGf8sQwGA+bZxn4avMjHzhmg+v59PXs2jIOqWXDKchozBIx3HdSyxH4ZC1o64l/RxkeRbjqOzLb6FiUnITqktJp+Gemm3bY/E122gVW8xx5tZSCFMa9RWPYPH7RSfllRn5Zqyrl/p85ta1sVt4tnvC6sfhEoGsfVtSr9NVB7XfpPsI50eW8VVWOULHGHkLa2GDJoDBcKikDVn2hyF04NzZcxW3EEhNrMsietRasBgwKhpgGVgCPEinOPLbtXybXSvQBAW4wDk4SCViPLsEH+ug+maUpQc95550t7G/RppArLayDG5La2DKNKqT3j8yuz99t81wD04WCsVlFyDI5d5nRNJbCrnQjsUQKqqFXUQAM5OSeQc88TkuOI3Uk+dZnkXB/CFJRV/hAA+1UVB9hcu3CT3E9xC4eNorWNWB2OFebb7TqfvWhrnHoDulbg6KpBaOWYMB3BLahn7EV0egUpSgVE4nw1Z49LHBBDIwxqR13V1yCMg/HY7g5BIqXSgpbPgbmVZLh1Yx/u0jDKgYgqZCCSSxBYAEkKCQMklj/OaLcLE1yp0yW8bvnAIeMDW8Tf1W0jcbggEdiDd1Uc33HT4fdv+W1nb9I2NB6pGfIEjy2/TyqGQRdQEk4JmwCOzaFxj5YDfc18mHmW6/3qfb+1k/8AtXRPQbzFNJxZUuLiWQGGbQskjsA2AcgFtjpDb/DNB9G0pSgUpSg+bP6QXHWl4oIDsltGoHzaQLIzfLYov8HzrmArs39IvlhUmhvEzqm9lIPIlQCjD56cg/3R86449uy41KRkAjII2O4P0NB9eejl88Jsif8AdYR+igVo6y3ouP8A/Hsv+Av/AFrU0CucenzhZm4OzL/sJo5SPlvGf015+1dHqg59tRJwu8Q+dvL+ukkfzxQfHddi/o2W+bu6f8sCL/zPn/trc8nejOwitQDbrK7B0leTLFirlHAGcKupNgNx8fOp/InJ8FjfXvqqlY2S1GkksFfDuwUnfThkOCT/AJUG5pSlBxP+kpwvMdpcD8LSRH+IB1/0tXFuGcDnuCRbQSzFRk9NGbA+JwD8q+rufuWIr+GGG41dP1hWOk4b3JAMH71++WgnqsYjRYgo0NGgChZEJjkGBgZDqwz596DnP9GxSq3ysCCrwZBGCDiUb/pXaq57FcCLizuNIM1xGmezuiQxxSgn8YEr2+F7ghz+YHoVArlX9IbgIl4elxjxW0gGf6kmFIP8QT/w11WqDn2wE3DblGGR0ix+iEP/ANtB8n8D5XubwsLWB5dAJbSDgYGcE9gT5DufKt16KOHXVjxfEsMkcnQlPSZdLTICpZU1e8QAXGDuYwMgE13Ll6xiga4t4Y1jSKcsqKABpkRJMgDy1GRR8NGPKvzc8HS4vCHUgR2wCsDhlZ5SQUP4WXoqcj4igv7S8SVA8bBlOcEfI4I+RBBBB3BBFe1YTkq9uv8A1O/guSrCNLdiyAKpc61DlQThpEVGO+2kVu6D5d9NfL/R4zJ00OLkJKoAzlm8LY+OXDH6tX64d6C+JSpqKxRH8kknj+4UMB9CQa7f6RLFSiSdMNIVniBxvvE8sY+ftoosfPFX3DrgSqJEPhkVXH0cBh/I0HOPRny7cW/DhriOuOa4QmF9NwmmQowGrKTqGViFbbzAY99tynzMLiSeESdY2/SIl0lCyyBsBhgDWpR1bAAyMYBBAlcoj9m1HPtZ7mQZ/K88jr/hIP3r+cO5Ujgvp7qMkG4SNWQYC6lLEtt3LZ8/PV+Y0F3SlKBSlKBUXilgs8EsL50yxvG2O+GUqcfY1KpQfF/MnAJLK6ltpvfibGRnDDuGGfIjBH1q35L5a4i08NxY20jGORXWQgrFkHzdsAjuDv2zX0H6QvR/DeD1kR6rmBVKYAIYI4k0sh2kyAygNt46tOE8QE8YOArKq6lHYA+6y/2bAZU/DY4IIAW/CeICeFJQCutQSp95W7Mjf1lIKn5g1Lqh4a/RumjLeG41SoD5SLjqqD/WysgHxMh+l9QKUpQZ3nq5EdvG7D3byyOcDYC4jLH5eEGrYRbjJOxHmcVW84Wqzwi3JOqVkxgZwqsutz5KqqTuSNyBuSAf1ZcTL2CzvsWthK2PImPWcffNBI5WQCxtgBgerw7fwCrSoPAodFrAv5YYh+iAVOoFVXNceqwuh8beb9dDYq1qn5hcP07fGROxDj+xUa5AfiG8Mf8A8tBF4AcGdR7omMifNJgJ/wDW8o+wqbwEA9Z1/HcSD7xhYD/OI1E4E2RcTMcB7mb7JEegPt7Jm/iNS+WEPqqMww0uuYj8plZptPz069OfPFBa0pSgquY5SsSlfeE9tgeZzKgIHzKlqh8EiDNclexunGfIkRxI5/51cfUGpUyiS9APa3iDAeWuUsgb6qiOo+UrVXcIlZeGB099oJZR/wAR9cn+pqCOnK0N/HazzKPZXFxOq4zkO0mATtjfptkecY+tbCo/D7JYYo4k92NFQfRQB/0qRQKi8ViVoJVcgK0bhidgFKkEn4DFSqqOZU1xpF5TTRK39wHqOD8Qyoyn5MaCBwuUtcRswKySWMTTKfI6spn4Nlrgfb5VO4KxM92T+GWJB/dEET/rl2/lXnar+2Tk/wDtWw/xXB/zJr15cj8ErnvJc3DH6K5iX/DGtBZrAoYsFAZsamAGTjOMnzxk4+telKUFJzc/sEQDMklxbrGP7QSLIG+ihGc/JDUXlqRIrMHOIoeuFJ7CKKWRUz8giL+lTuJb3dsD2XryfcKI/wDKVqoNGOFTIe7C5i7ebzyRD/VQajgS4tYBjHsY9v4RU6gpQKUpQKUpQKUrznnVFZ3IVVBZiewAGST8gKD83d2kSF5GCqoySf8Azc+WPnWLtYGMixQq0Rjm6qu4GpLV21dJgCc626iJG2CqqGOCg1WK8XE0jyyho0tyoSNgepl9llKjfLg6Y177tnDbLG4TxBijIo/bJZXZ42xmIkgAuM/u44xGoK7PpGD4s0FjxEa5oI0BMkcqTZHaNBqVix8tas6Be5yT2UkaGovDuHrCmlckk6nc41O5xlmx57AbbAAAAAACVQKUqt5g4i0MBZAS7FUQAFjqY4yFG7aRlyo7hDQUkxEnUyNRurr1fft0YtQdR8sRzn6yGrTiqCUpbY2lBMmNsQrjUP4yVjx+Vnx2rOWMriSKODRdJaKSWV1WTEgeJQwPhMw0yEklc5JwCcVouXp2leeV1dD1BEEfGVVFB8iRuzu2QTswHlsF1SlKBWd43fRx31uZJEjBt7sZcgD37bzJxk4/zrRVmeJXyLPdSpI2ba2USKhQ5OJJFGCpKuBgjyOsZBxsFfa8ZiFjOiyxmQS3qBda6tTXEyJtnO5ZSPjmtqowMCsFZWcvqCCScufW1ibUkJ2N0IJApCjGTrYHuMj4VvhQKUpQZyS+6d/PiOSQGG1J0KDpOZxg5YHcAfKqTgXE3fhEGYmXWIMP4NHTeUb5DbYQ7g752wak8dMcpv5FQF47ZYEcr4gxE6koxHbVIUOk90YeVROHcPh6EkiIBniaAYBGUa7iZdtsoQVYeRBB3FB0ClBSgVR80Xpi9XYAE+sYwWVRjpS58TbDbtnuavKoeablAbZJGA13MZwd8hcnf4DWY1ydsuo7kUFBw/mGRuJ3KxojDpWYCtMq7hZHOggMJPfIOntpH5q03Kc2qziJABw2cHKkhmBKt+JCd1bzBB86z3DuJQJfiPUobXeDSBsrNNAEyQPAW0nGcZyPiM6jl8AWsQH4UC/TT4cfbFBYUpSgoOYHb1i3EbBHKz4YxNIpACZVgrKQDkNnI3QDzArIWfMHUt2InSQJdqzKLW4TUPXEcBHaQjLB0IGCfGB861PEeKqt/GX8MUcbxtKSOmJpGiZYyfwnSnc7ZkUZyQKx3L1+8fDpWaKTQZEmjkVWdW6XQ1atIJUZiYhyNLDJz8Q6tSvxDMHUMhDKwBBHYg7gj5EV+6BSlKBSlKDyublY0Z3IVUUsxPYKBkk/QVlrniXrTSx3MRhhiRZCkjDMiMH8UgUnEa6TlMk5xntpN7zDwZbu1lt3ZkEq41IcMNwR/MdvMZFZB0eczWHEFUTPBJomXSdSOGQlcj3tiTgDIBzg4LB42cQu5xNJK8dvax60OWUspLhXkfVl9JjZ99gQvfLE6nlvh7H9pnbVJIpCbKOnAW1qmVA1HGksfiPlvkuV7tdK2/EVRZrVQq5ZiCANxq/EBoDDJ3CBsZjLVqOCXvq6pbzsSurRBKd1dNzGjNn96FGnfGrAIJJoNFSlKD8SyhVLMQFUEknsANyax0XG2mkW7ZGa1AlRFRXaRDqUdR4wNWqQa10hSUBXOOo+NdeXaRRs8rBEUZZmOAB865/NzLZW8mu0vISjkK0RcgAk7aTjYY1KM7LlRkLsAj8IvbcGS6unVWkhDq4k063JlllSN0YFimuKHHfEI2rectwBLSEBtRMSMzZyXYqCzk/iLEk5881h+XuOPDpjhZZ7SJIwrLpDIg9mBIoA6UitsSSUYHVhBqYaDl7i6wkW7kiN3/ZmbuFYBhDICdSSI2pRrA20DJbIoNVSlKCNxNXMMgi2kMbhCPzaTjzHnjzFY2+sTNYPJbBo2MJV0Gdb6GMhAd9xKGMmHbPikYOCRtu6zPMFgYZPWoAuse+hONewXI/McAArjLaUxvGoIUPBmS5hUWc4jLmKURsmpGeJo5NcfiBRm0oXjYkjXqI31Nt+C8TFxbxTKMCRFbGc6SRup+YOQfpWT4dw1biLXavG7QPGsbqzBHiGmRI3YDaSPJQPgkb5BDuhu+WorhS4mjEaEs2Mr+8ZmZyoDNhWJ1YJJBJwSDhQvqh8ZtpJLeVIZOnI8bqj/lYggH7GplfxnAGScAeZ7UGI4vY+uWskVuDDNEAhhbSEkAYOYm95SraTvvjVvlXIbxt7v1y31xkx3SRxyiNduoIzHNGrqVI97QupCSNXhbDFaveP2sMxjeOeOK4B9i+pfEQD4SM+MYJHngMfIkGh4XwVrkvLDLBDNE2YzBKJo9bajKHUYzBITkRndSXYEE0G4sbxZokkQ5WRFZfoRkV71UcDspo3l6gjRHZWVEZmAc6jIw1KukMSp0jz1Huxq3oFZXiUJjupDcqr21yFTW2cR5XT0m8umzLkE48Ux33q8vOO28TaJriGNsZ0vIitj44JG1QW5z4ewIN9aEbggzw4+BB8VBk5bs2crZAurG4jkkDEq02oAa0yTmbAXXg+LCt3KVqOBYgkMIYmKbMsGd8E5MkQPwGzgHfDtjIQ4okFnIxhseI2zLJsYHkWUZ8jGFkDBhgYwc7DBXFX1tykI0ijSeXpRtE2hirZMZVlwSMoNSglQcYJAAzQX9KV4y3iL77qv1YD/M0Gc4twuaCR5bYdSOTUZIj4hkjc6D7yk5J0+PxHAfwquQt+OG1AuLdWa0Y+0j8WiFjsEPhIeInwrKoBTAV8gBV6NLzJaqcNdQL57yxj/NqhxW3D7uXqILW4kUjLL03bbBGSM9sDv8KDw5eukhKwo2qGRvYnUp0MymUw4H4QquykZXAK5GFzpaix8KhWUyrDGJSMGQIusjzy2M1KoFKUoFKUoKi+5Vt5nZ5Fclu+JZgD5e6rgfyqD/8AryyDa0jeOQAhZI5p1dc98EP9NuxwMg1paUGPb0ZxM2Xur1slS3t9Ooq2pSxRVJIO+c5+dXdvy1CujPUk6bBl6sssmGHZgHcjI8jirWlApSlAqLxHhsc8ZjlBZSQSAzL2ORupB+1SqUGbf0dWBz+yrvnOGkGcjB1YbxZG2/lt2qXZ8nWkTK0cCgo2pcljpbGMgEnBxVzSgUpSghcV4PFcponUsnw1OoP10kZ+9ZDj/oW4ddKPZvE47OjsW+QbWW1AVvKUFHy1wW4tkEct0J40XSg6KxuAMYyVbBwNvdH1q8pSgVB4pwO3uQBcwRzBc4EiK2M98ZG1TqUGE4/6FuG3KnTALd/J4fDj+H3SPt+lXfKHLD2UfTeZJgAqqwgjicKOysUOHA8sjO53Oa0FKBSlKCPc8Oik/eRI/l4lU7fcVjudvRFacRaNyWgaMMuYlQBgTnxArvg5x27mtzSgouTeUo+HWot4mLqrMwZgobxHO+AM7/8AT4Ve0pQKr73l22mfXNbQyPjGp40ZsfDJB22FWFKDMcf9GtheRdOW1jTzDxKqOp+IKj+RyPlXtynygOHoIobiV4FB0xyCM6STnIZUU/HYk960NKBSlKBSl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2" name="AutoShape 8" descr="data:image/jpeg;base64,/9j/4AAQSkZJRgABAQAAAQABAAD/2wCEAAkGBhQSEBUUEBIWFBUUFBQYGRgXGRcdFxsYHhsaGBwbGx4dGyYqGRokIBwYHy8gIycpLC8tFx8zNTAsNSYrLCkBCQoKBQUFDQUFDSkYEhgpKSkpKSkpKSkpKSkpKSkpKSkpKSkpKSkpKSkpKSkpKSkpKSkpKSkpKSkpKSkpKSkpKf/AABEIAK8BIAMBIgACEQEDEQH/xAAcAAEAAwEBAQEBAAAAAAAAAAAABAUGBwMIAgH/xABFEAACAQMCBAIIAwQHBwQDAAABAgMABBESIQUGEzEiQQcUIzJRYXGBQlKRJDOCoQhiY3KisbJDVHOSwcLwFVOD0hYXJf/EABQBAQAAAAAAAAAAAAAAAAAAAAD/xAAUEQEAAAAAAAAAAAAAAAAAAAAA/9oADAMBAAIRAxEAPwDuNKUoFKUoFKUoFKUoFKUoFKUoFKUoFKUoFKUoFKUoFKUoFKUoFKUoFKpeIcxMJjBawNcSrgyeIJFEDgjqSEHDEEEIoZsEEgAgmL/+WvDIqX9q1urkKs6uslvqOAFZ8KYyScAuoBO2cmg0lKUoFKUoFfwmv7Wf9IFy0fCrxkOGFtNg/DKkZ/nQQrbjl7eEyWCwRW3iCS3CyM02DjUiIy6YiRszHJG+MEVM5b5leWR7W8jEN3EodlUkxyRk4EsRO5TOxB3U7GvHiE8tqkMNrGdEcGE0xs4d0CqkRI/dAj8Z2+Y0nLmtdF3w6Vff9aeH6xyQyFh9AY0b+Gg09KUoFKUoFKUoFKUoFKUoFKUoFKUoFKUoFKUoFKUoFKV/M0H9pSlApSlBmOSJRm9Q/vVv7kyA98MQ0R+hi6YB/q/Kr7iXD454XimUPHIpVlPYg96q+L8r9SYXNtM1tchdJdVDJIvksyHHUUb4OQwzsRVZxXl/iVxEY5L22VGIDCOCVC6fiQv1yUDDYlRn4Ggn+j68eXhdq8ja2MK5Y92x4Qx+ZABPzJrQ1y3gPOUvDLiSx4lbqusvPb+qjVH02LuyAMQRpIbAxnuAO2em2l0sqLJGwZHUMpHmDuDQetKUoFROL8NW4t5YJPcmjeNsd8MCpx896l0oMXy7zxFCvqnEpUt7q3UIxmYKsyKMLPGzYDK4GrGcg6hjavzwu6/9Tv47qLV6nZiQQudhNcNmN3Udyka6lBI3LtjtUD0uSvbLBdW8cTyM4tWWVNalZDqVsZHiRlOD5dRtt63nDeHpBDHDEMJEioo+SjA+9BJpSlApSlApSqPnLmcWFq0xXW5ZUjTONcjdhnBwAAWJ+CmgvKVWcs8bF5aQ3AUp1UDaSc6T2Iz54IO9WdApSlApSlApSlApVLzbzD6nbGRU6jsyoi76dbdi5AOlBuSfljuRULgfMNz0g99BhWAZZIFZsqRkB4gXaNhnyLjY7jzDT0qPZcQjmXVE6uvbKkHB+B+B+R3qRQKUrN8VvpLm4aztZDEI1U3M6++gbdYos7dVlyxbB0KQe7DAXfEeJRW8TSzyLHGgyWcgAfr5/LzrmHK0Pr9xLedV45XeV7fqaklMat7FgNs2wVlBAyCS2SCTqsebfR5bxoksWvU0kVvIZXebVHcSJA7Dqs2iUa9QdceYOQa2XG+GarbEK4eEB4QNsOg8Kg+QIyh+Kuw7Ggl8KvxNCkgBXWoJU91b8Sn5qcqfmKlVneHX4WSOSMs1veBWHwjkZQyn5LIM5+Dgf+4caKgUpSgUpSgzvG441u0kkC4FtcGQsMgJGUIbGD7utxt5SMKl8qWHRtEXQYwTI4jPeNZHaRYz8CgYL9qo74es29xPv+0xiGH5RMemhH/EZ9f0MYPu1s6BSlKBSlV3F+MCEKqqZJpNXTiHdiO5J/AgyNTnYZHckAhkPSX+0W8viCw2ckTs2cEz5GBq0sFRA4Y4UkkgZXBzseAXzTWkErjS0sMTsO2GZAxHy3NZ+w5cjuDIlx7VInfI3CPcSe0mfY5wuvpKM7DWDnNa2OMKAqgAAAADsANgKD9Uqu43zBBZxiS5kEaltI2YknBOAFBJ2BJwNgCamWt0siLJGwdHUMrKcgqRkEHzBFB60pSgVmeduGJcGyjlzp9b1bHBJW3uGAz8yK0rMAMnYCsdd3nrGt98yMLaBcjwiQZaX5SGImXfsiqNizCg9+SeCxxPM9vr6BWKOLUxZSq63Zo8/wCzLSEA+ZQncEVq6/EMQVQqjCqAAB2AGwFQuMcfgtFVrmVYlZgqlvNvgAO9BYUqmvOZUECyQYleVzHEmSuqQasqxK5QLpYsSNgp28qyXCObpozMzyyXkiXPRe3SMq4JOdUKBMrGAHwXYhlTJdDkUHRqVD4ZxNZ1YqrrpcowdcEMACR8+43FTKBSlZe64zc3UskPDtEaRMUkupVLqJBsUhQEdRlOzMxCg7bnIAUnpMvmuZrbhdvq1XMyNO4ziOFD1SNX4ZDp1Dz8I/MK1a8rRA6g8+sdnM8xYfLxOQR8iCD5g1jzw+6sbi2jlnjkNwblFuiCri5kVSryRs7ByFjZV0kD3VwoxlwXjM8AETyyrLG4M6XLJOenK8gR0ERLs7FUUKCANedOMGguL+bptmdX68X+0gX20iEqqyKoHtFyQHjYMFO+NOkm+4ZxBixhmx1UAbUoISRM4Drucb7Fc7H4ggnPWxndllulCTeIl9OmO2tgQxGWZh1pFXxYJ053wE8VzwCAu0l0wYGUKsasMFYUJ07HcFyWkIOCAygjK0F1Wa9HuGsut+O5mnmkPnraRhg/3VVUx5BBWlrG33AJYrkR2V3JBFcGaWWMKjBPd1tCWBMbM8inG65ZiAOxCXxu/W4vYLKJ1LRutzPg+7HGQ0anHZ3kMZAP4UY/DN/fXixRl3OAuPqSTgKB5sSQAO5JA865vxLhXqV3HHaHp9aI+2YnWj6mMrtKx9q8x6YOtXAKKxGFC1pODW8s6RTXUpYZWWKLCArlMKZGVRrYZLABVClvxFQaCJxayZeFyDPQaImZACGKaJuvFHscE7JHgEjfA1bZ2yHIB7Vn7SH1qYP3t4SCm/hlmB9/Y+JI8YXOxcsfwKa0NApXldXKxozudKorMx+CgZJ/QVh+cWmNm9xI7qcpiFXKBI3ZVwQD7a4wcBWyusgBTjJDe1U8fvyqGGLeeVGCDyXbHUf4RqSMnzOAMkgVR2/MV1lIlRXaV30yOMaIgrHWwTaRkYBWQaMGRFz+Iy9rYM7s0skzKqjvNK4U4Qb6R+JsKERASSB4mIfuS3DzQWye7F05Xx5JGcRKfgWkUEfEQPWkqt4Jwxold5SrTTNrkK+6MAKqLnfQigKCe+7YBY1I4nxBYIXlfOEUnA7n4ADzYnAA+JFBKpWH5j4bI1q8txPpliKzglmSCHpsHIUIDkhQw6jq5JOdOPDUDl3nO8lRQgjlDIXZzrd7dGAMQl6ar15W8REaKpxpJIG7BteK8bWIiNFMszDKxLjURnGpj/s4we7nbyGSQDVQgweJyJry5wDjVhivko3MdvHnJPlnJy7jMSwneBCWiaS5uGyiMy9aQKAuuZl8MUa53CjSgIA1O2De8G4MYi0kz9WeQAO+CFABJCRrk6Ixk7bk92JO9BK4XY9GJUzk7lmxjU7Eu7Y8ssWOPnUulKDL82lYrqwuXOFjneFj5KJ0KK3y9osa5+DmvxwUiyvJ7XZbd42u4PIJ4sXCD4KrFJAB26p8gMfn0oyRnhssMiu7XHsolQZYzYLp5jABTUST2U1lOVGveMW9tLcCNESC7jaZXy8hkQwgGPSOmw8MhOSDtjvsFunEbiecTTTm1Q9aWCPI/cRhMO8YIMjsCXZSSFTAADHUNHwHmczdJJonhlljkdQwADKjKpIBOpSQytoYAgE57GsvzBxYGOJJJFhkhlieaBgyNIFxkwMV1MFYaw0WrKgqe+Kk8x2RMUMcUCRJ6xasZlCHpapFLPENOdWQqmRguz53wcBfcbuBO/qqsNPhNwQeykjTF8mkOxB/AG/Mprz4FCJpuumnooHWMhcdSUkCSb+7hQiMO4Mh3VlNQuI9IJHZQydN5ZAgG5cAq8rudW7sVRzr38ekk9xV7xi49VspniUewt5GRfLwISo+mwFBZMwAyTgDz8q5PdXMPEeMTwHN2iRAjo6OmsYCjQXLL4uozMSh/J3Kjp6vhHIVpJAkl3El3NKitJNMNZZmXcrnaNd8BUwAAKi8P4N6hxaJUdmgubRoY1cljE0LdVUVjuYyryEAkkaSM4AACO9iYrqPpxvG3tisM8gKy6gutopQ0hWUBRlGOCuTt4jUZyxv5WKSzJNHDG8JJSWBUb3kAPtULPr1q+2H3OAK6BxHhyTxmOQZU47EhgQchlI3VgcEMNwQKxt9xRAGtr3WbmHxRGNX6sgORHND018JPuOBgBtQPhIyFlZSiLiL6x0VmiUgtJlZpRhT4c6UdFVBgbsHzvp21NZXhs07wwre241PGol9xlEoGW1BSV6bd1O+DsQMivS2uBasNDfs5cRsjavZMWCKY8jIj1FVK+6NSlcAEELTma/aCyuZk96K3mkX6qjMP5ivzyvw0W9lBEu+iJAT+ZsAsx+JZiWJ+Jqde2iyxPHIMpIjIw3GVYFSMjtsTWXsL+8s4xbPZS3fSUJFPE8AEijZeoJJFMbgYB94EjIO+AEX0mWpLWLqpYi9hXCqzOBrWdnVVBLFVgbb4M3wwfC3s424k01tGySMoaQTxzIjFfZF0DqPGqvGNS+TMMjUa0fC+FzPN6zeaRIFKxRISUhVsajqIHUlbABbAAAwo3Yt/L9yt0++NVoShA1H2bkv4fP95HsO/wClBUcxRyyXFtCDGseDKeojmKaZdkhJDDQo3k8WdwmA2CK1PDb8TJq0lGBKsjY1Kw7g4/UEbEEEbEV5QzrJGrxsCjorKw3BVhkH5jBBqp4Csi3cnVVUaSMa9GrpyNHoAlTO+6SIjZ7GMDcAEhpqgcU4aZNLo2mWPUUY+7uMFXHmh2yO+wI3AqfSgx/EoWmubSK8gjVNUz5D6wzouAg8KnQys7MCN9Gk5Br14vw+We0SNmIMhiFwVwj9I+KVV38Jx4DvnTqxk95nMlvrmtQSVy1wA691c28oGPnp1n7VNhjwqhiCwVcnyJxufuaDz4ExTVbsDiEJ0yfOI5CZP5lKsh/uqfxVbVSLJ+3RYJ3t7nPwOmS3x+mpv+arugjcTsRNDJExIEsboSO4DArkfPesxxriRFpIl9bOWZOmQqlopXbwLodCTHqcrgvpK5G+wNbCqnmFciAfhN1Dn7Esv+IJQV3L3CIoozo9pIuYnmYeN2UgMBtsmobKuFyv3MLl2+duI3JuExmWSCAlcFFjVJNIOdxKrmXUMZ0EHsoF5w2x6UYTVqOqRycYyzu0jHGfi1ReNYjRZF2YXNsSR55kSA5+qOw/Sg0VQ+L8OE8LxltOoDDDcqwIZWx54YA4+VTKUGH4pxa8VlgktRF1yI/WEmVlU4Z5XCkBlAjV2UkbNgH4m54BDGIYxAmiIqrIuCCFbByQd9RzkltyTvvXlxmMS3nSb3fUZxt39o8aEj5gL/iqVw2VSGUNkxt02OMHUFB+HmGVtttxigo+RJpZLm4muMa5obWVABtHCzXASMHO+Amon8zt8q21Z23GOJgL52XiA7eGb2f+qXH3rRUClKUFDzjy765AqjGpHLqCcZJjeM+LB0HDkhsHBA2NUXI/D4bSUJFrQTiVWicBdM8RDaQq+FTodj4SQyqGGQc1u6y/G+Fx+tANkesrkEbFbiEakkQ/hk6eseeREAQQCCE/jd4GYWypG7ujM3VAZFjzpyUyDJk7aQQO5JG2fHh0QijihMxd1TALleo4UAE4GM4BAJ+mSe5qYC0CTyzq0tx1NIfAHVBYLbpFv4E8aqV2w5kY57n24RC80TR8QVOvG+WVBgJ2KPG2snBwSsmVbIIIBBFBIv8AhTyuDlA0fjt5ceOKXGkhh+ONwSDjHhLA76WFxwy9W6tlcrtIpV0O+G3R0PxwwZT9DXisZVcAlyAcaiAT8ASF/ng/eonC5ClyAE0JcxvKVIAKzLoDZx5srDPziJ/FQQ7JLuwUQJbm8t0GIWSSNZkQe7HIJWUOFGwcNkgDIzufSysrm5vIrm6iFtHbrIIotavIzyKFLuVyqgLlQqlveJJ7CtRSgVWcZ4cz6ZYcdaLOnOwZTjVGxHZWwDnfDKpwcYNnSgpuHXqPGCpPcqQ+zhhsysD+MY3/AF3G9eXGeAxXMZWRRq0uqPjxIXXSSp8vj9hVVzlNbQSk3Fwtv6zAwDM2n2sTKY3U+TqJDv3IVR5CpvBOPwzRxlbmCSQqurpSIRrwNWkZzjOcZHaguuD3vWt4pPzxqx+pG4+xyKmVS8oEG0UjsZLgj+6ZpCP5Yq6oFVfH7YmMTRqWltyZEAIBbAIaPJ8nXK79jpPkKtKpucOYlsbKa5fHs0OkE41OdlX7kj+dB48EXIOjWYZFjliJBAVJF/djPbSRqxtgSAeVeV6CL6zw3f1jI3yQI998Y05MZwd8gfA18lQ8UlQ5SWRT8VZgf5Guv+hPnG8u+ILDczNMkMEzgvguM6F3buw3HfNB3qlKUFVzPGfVZHXZ4VMyH+sgLY+jDKH5OazU3PdjHcMJb+BVcR6E1sxVsHUXIyI+4GNu2Sc9qb09c7PaWq2sOz3auGf8sQwGA+bZxn4avMjHzhmg+v59PXs2jIOqWXDKchozBIx3HdSyxH4ZC1o64l/RxkeRbjqOzLb6FiUnITqktJp+Gemm3bY/E122gVW8xx5tZSCFMa9RWPYPH7RSfllRn5Zqyrl/p85ta1sVt4tnvC6sfhEoGsfVtSr9NVB7XfpPsI50eW8VVWOULHGHkLa2GDJoDBcKikDVn2hyF04NzZcxW3EEhNrMsietRasBgwKhpgGVgCPEinOPLbtXybXSvQBAW4wDk4SCViPLsEH+ug+maUpQc95550t7G/RppArLayDG5La2DKNKqT3j8yuz99t81wD04WCsVlFyDI5d5nRNJbCrnQjsUQKqqFXUQAM5OSeQc88TkuOI3Uk+dZnkXB/CFJRV/hAA+1UVB9hcu3CT3E9xC4eNorWNWB2OFebb7TqfvWhrnHoDulbg6KpBaOWYMB3BLahn7EV0egUpSgVE4nw1Z49LHBBDIwxqR13V1yCMg/HY7g5BIqXSgpbPgbmVZLh1Yx/u0jDKgYgqZCCSSxBYAEkKCQMklj/OaLcLE1yp0yW8bvnAIeMDW8Tf1W0jcbggEdiDd1Uc33HT4fdv+W1nb9I2NB6pGfIEjy2/TyqGQRdQEk4JmwCOzaFxj5YDfc18mHmW6/3qfb+1k/8AtXRPQbzFNJxZUuLiWQGGbQskjsA2AcgFtjpDb/DNB9G0pSgUpSg+bP6QXHWl4oIDsltGoHzaQLIzfLYov8HzrmArs39IvlhUmhvEzqm9lIPIlQCjD56cg/3R86449uy41KRkAjII2O4P0NB9eejl88Jsif8AdYR+igVo6y3ouP8A/Hsv+Av/AFrU0CucenzhZm4OzL/sJo5SPlvGf015+1dHqg59tRJwu8Q+dvL+ukkfzxQfHddi/o2W+bu6f8sCL/zPn/trc8nejOwitQDbrK7B0leTLFirlHAGcKupNgNx8fOp/InJ8FjfXvqqlY2S1GkksFfDuwUnfThkOCT/AJUG5pSlBxP+kpwvMdpcD8LSRH+IB1/0tXFuGcDnuCRbQSzFRk9NGbA+JwD8q+rufuWIr+GGG41dP1hWOk4b3JAMH71++WgnqsYjRYgo0NGgChZEJjkGBgZDqwz596DnP9GxSq3ysCCrwZBGCDiUb/pXaq57FcCLizuNIM1xGmezuiQxxSgn8YEr2+F7ghz+YHoVArlX9IbgIl4elxjxW0gGf6kmFIP8QT/w11WqDn2wE3DblGGR0ix+iEP/ANtB8n8D5XubwsLWB5dAJbSDgYGcE9gT5DufKt16KOHXVjxfEsMkcnQlPSZdLTICpZU1e8QAXGDuYwMgE13Ll6xiga4t4Y1jSKcsqKABpkRJMgDy1GRR8NGPKvzc8HS4vCHUgR2wCsDhlZ5SQUP4WXoqcj4igv7S8SVA8bBlOcEfI4I+RBBBB3BBFe1YTkq9uv8A1O/guSrCNLdiyAKpc61DlQThpEVGO+2kVu6D5d9NfL/R4zJ00OLkJKoAzlm8LY+OXDH6tX64d6C+JSpqKxRH8kknj+4UMB9CQa7f6RLFSiSdMNIVniBxvvE8sY+ftoosfPFX3DrgSqJEPhkVXH0cBh/I0HOPRny7cW/DhriOuOa4QmF9NwmmQowGrKTqGViFbbzAY99tynzMLiSeESdY2/SIl0lCyyBsBhgDWpR1bAAyMYBBAlcoj9m1HPtZ7mQZ/K88jr/hIP3r+cO5Ujgvp7qMkG4SNWQYC6lLEtt3LZ8/PV+Y0F3SlKBSlKBUXilgs8EsL50yxvG2O+GUqcfY1KpQfF/MnAJLK6ltpvfibGRnDDuGGfIjBH1q35L5a4i08NxY20jGORXWQgrFkHzdsAjuDv2zX0H6QvR/DeD1kR6rmBVKYAIYI4k0sh2kyAygNt46tOE8QE8YOArKq6lHYA+6y/2bAZU/DY4IIAW/CeICeFJQCutQSp95W7Mjf1lIKn5g1Lqh4a/RumjLeG41SoD5SLjqqD/WysgHxMh+l9QKUpQZ3nq5EdvG7D3byyOcDYC4jLH5eEGrYRbjJOxHmcVW84Wqzwi3JOqVkxgZwqsutz5KqqTuSNyBuSAf1ZcTL2CzvsWthK2PImPWcffNBI5WQCxtgBgerw7fwCrSoPAodFrAv5YYh+iAVOoFVXNceqwuh8beb9dDYq1qn5hcP07fGROxDj+xUa5AfiG8Mf8A8tBF4AcGdR7omMifNJgJ/wDW8o+wqbwEA9Z1/HcSD7xhYD/OI1E4E2RcTMcB7mb7JEegPt7Jm/iNS+WEPqqMww0uuYj8plZptPz069OfPFBa0pSgquY5SsSlfeE9tgeZzKgIHzKlqh8EiDNclexunGfIkRxI5/51cfUGpUyiS9APa3iDAeWuUsgb6qiOo+UrVXcIlZeGB099oJZR/wAR9cn+pqCOnK0N/HazzKPZXFxOq4zkO0mATtjfptkecY+tbCo/D7JYYo4k92NFQfRQB/0qRQKi8ViVoJVcgK0bhidgFKkEn4DFSqqOZU1xpF5TTRK39wHqOD8Qyoyn5MaCBwuUtcRswKySWMTTKfI6spn4Nlrgfb5VO4KxM92T+GWJB/dEET/rl2/lXnar+2Tk/wDtWw/xXB/zJr15cj8ErnvJc3DH6K5iX/DGtBZrAoYsFAZsamAGTjOMnzxk4+telKUFJzc/sEQDMklxbrGP7QSLIG+ihGc/JDUXlqRIrMHOIoeuFJ7CKKWRUz8giL+lTuJb3dsD2XryfcKI/wDKVqoNGOFTIe7C5i7ebzyRD/VQajgS4tYBjHsY9v4RU6gpQKUpQKUpQKUrznnVFZ3IVVBZiewAGST8gKD83d2kSF5GCqoySf8Azc+WPnWLtYGMixQq0Rjm6qu4GpLV21dJgCc626iJG2CqqGOCg1WK8XE0jyyho0tyoSNgepl9llKjfLg6Y177tnDbLG4TxBijIo/bJZXZ42xmIkgAuM/u44xGoK7PpGD4s0FjxEa5oI0BMkcqTZHaNBqVix8tas6Be5yT2UkaGovDuHrCmlckk6nc41O5xlmx57AbbAAAAAACVQKUqt5g4i0MBZAS7FUQAFjqY4yFG7aRlyo7hDQUkxEnUyNRurr1fft0YtQdR8sRzn6yGrTiqCUpbY2lBMmNsQrjUP4yVjx+Vnx2rOWMriSKODRdJaKSWV1WTEgeJQwPhMw0yEklc5JwCcVouXp2leeV1dD1BEEfGVVFB8iRuzu2QTswHlsF1SlKBWd43fRx31uZJEjBt7sZcgD37bzJxk4/zrRVmeJXyLPdSpI2ba2USKhQ5OJJFGCpKuBgjyOsZBxsFfa8ZiFjOiyxmQS3qBda6tTXEyJtnO5ZSPjmtqowMCsFZWcvqCCScufW1ibUkJ2N0IJApCjGTrYHuMj4VvhQKUpQZyS+6d/PiOSQGG1J0KDpOZxg5YHcAfKqTgXE3fhEGYmXWIMP4NHTeUb5DbYQ7g752wak8dMcpv5FQF47ZYEcr4gxE6koxHbVIUOk90YeVROHcPh6EkiIBniaAYBGUa7iZdtsoQVYeRBB3FB0ClBSgVR80Xpi9XYAE+sYwWVRjpS58TbDbtnuavKoeablAbZJGA13MZwd8hcnf4DWY1ydsuo7kUFBw/mGRuJ3KxojDpWYCtMq7hZHOggMJPfIOntpH5q03Kc2qziJABw2cHKkhmBKt+JCd1bzBB86z3DuJQJfiPUobXeDSBsrNNAEyQPAW0nGcZyPiM6jl8AWsQH4UC/TT4cfbFBYUpSgoOYHb1i3EbBHKz4YxNIpACZVgrKQDkNnI3QDzArIWfMHUt2InSQJdqzKLW4TUPXEcBHaQjLB0IGCfGB861PEeKqt/GX8MUcbxtKSOmJpGiZYyfwnSnc7ZkUZyQKx3L1+8fDpWaKTQZEmjkVWdW6XQ1atIJUZiYhyNLDJz8Q6tSvxDMHUMhDKwBBHYg7gj5EV+6BSlKBSlKDyublY0Z3IVUUsxPYKBkk/QVlrniXrTSx3MRhhiRZCkjDMiMH8UgUnEa6TlMk5xntpN7zDwZbu1lt3ZkEq41IcMNwR/MdvMZFZB0eczWHEFUTPBJomXSdSOGQlcj3tiTgDIBzg4LB42cQu5xNJK8dvax60OWUspLhXkfVl9JjZ99gQvfLE6nlvh7H9pnbVJIpCbKOnAW1qmVA1HGksfiPlvkuV7tdK2/EVRZrVQq5ZiCANxq/EBoDDJ3CBsZjLVqOCXvq6pbzsSurRBKd1dNzGjNn96FGnfGrAIJJoNFSlKD8SyhVLMQFUEknsANyax0XG2mkW7ZGa1AlRFRXaRDqUdR4wNWqQa10hSUBXOOo+NdeXaRRs8rBEUZZmOAB865/NzLZW8mu0vISjkK0RcgAk7aTjYY1KM7LlRkLsAj8IvbcGS6unVWkhDq4k063JlllSN0YFimuKHHfEI2rectwBLSEBtRMSMzZyXYqCzk/iLEk5881h+XuOPDpjhZZ7SJIwrLpDIg9mBIoA6UitsSSUYHVhBqYaDl7i6wkW7kiN3/ZmbuFYBhDICdSSI2pRrA20DJbIoNVSlKCNxNXMMgi2kMbhCPzaTjzHnjzFY2+sTNYPJbBo2MJV0Gdb6GMhAd9xKGMmHbPikYOCRtu6zPMFgYZPWoAuse+hONewXI/McAArjLaUxvGoIUPBmS5hUWc4jLmKURsmpGeJo5NcfiBRm0oXjYkjXqI31Nt+C8TFxbxTKMCRFbGc6SRup+YOQfpWT4dw1biLXavG7QPGsbqzBHiGmRI3YDaSPJQPgkb5BDuhu+WorhS4mjEaEs2Mr+8ZmZyoDNhWJ1YJJBJwSDhQvqh8ZtpJLeVIZOnI8bqj/lYggH7GplfxnAGScAeZ7UGI4vY+uWskVuDDNEAhhbSEkAYOYm95SraTvvjVvlXIbxt7v1y31xkx3SRxyiNduoIzHNGrqVI97QupCSNXhbDFaveP2sMxjeOeOK4B9i+pfEQD4SM+MYJHngMfIkGh4XwVrkvLDLBDNE2YzBKJo9bajKHUYzBITkRndSXYEE0G4sbxZokkQ5WRFZfoRkV71UcDspo3l6gjRHZWVEZmAc6jIw1KukMSp0jz1Huxq3oFZXiUJjupDcqr21yFTW2cR5XT0m8umzLkE48Ux33q8vOO28TaJriGNsZ0vIitj44JG1QW5z4ewIN9aEbggzw4+BB8VBk5bs2crZAurG4jkkDEq02oAa0yTmbAXXg+LCt3KVqOBYgkMIYmKbMsGd8E5MkQPwGzgHfDtjIQ4okFnIxhseI2zLJsYHkWUZ8jGFkDBhgYwc7DBXFX1tykI0ijSeXpRtE2hirZMZVlwSMoNSglQcYJAAzQX9KV4y3iL77qv1YD/M0Gc4twuaCR5bYdSOTUZIj4hkjc6D7yk5J0+PxHAfwquQt+OG1AuLdWa0Y+0j8WiFjsEPhIeInwrKoBTAV8gBV6NLzJaqcNdQL57yxj/NqhxW3D7uXqILW4kUjLL03bbBGSM9sDv8KDw5eukhKwo2qGRvYnUp0MymUw4H4QquykZXAK5GFzpaix8KhWUyrDGJSMGQIusjzy2M1KoFKUoFKUoKi+5Vt5nZ5Fclu+JZgD5e6rgfyqD/8AryyDa0jeOQAhZI5p1dc98EP9NuxwMg1paUGPb0ZxM2Xur1slS3t9Ooq2pSxRVJIO+c5+dXdvy1CujPUk6bBl6sssmGHZgHcjI8jirWlApSlAqLxHhsc8ZjlBZSQSAzL2ORupB+1SqUGbf0dWBz+yrvnOGkGcjB1YbxZG2/lt2qXZ8nWkTK0cCgo2pcljpbGMgEnBxVzSgUpSghcV4PFcponUsnw1OoP10kZ+9ZDj/oW4ddKPZvE47OjsW+QbWW1AVvKUFHy1wW4tkEct0J40XSg6KxuAMYyVbBwNvdH1q8pSgVB4pwO3uQBcwRzBc4EiK2M98ZG1TqUGE4/6FuG3KnTALd/J4fDj+H3SPt+lXfKHLD2UfTeZJgAqqwgjicKOysUOHA8sjO53Oa0FKBSlKCPc8Oik/eRI/l4lU7fcVjudvRFacRaNyWgaMMuYlQBgTnxArvg5x27mtzSgouTeUo+HWot4mLqrMwZgobxHO+AM7/8AT4Ve0pQKr73l22mfXNbQyPjGp40ZsfDJB22FWFKDMcf9GtheRdOW1jTzDxKqOp+IKj+RyPlXtynygOHoIobiV4FB0xyCM6STnIZUU/HYk960NKBSlKBSl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4" name="Picture 10" descr="http://bjsm.bmj.com/content/40/5/435/F1.large.jpg"/>
          <p:cNvPicPr>
            <a:picLocks noChangeAspect="1" noChangeArrowheads="1"/>
          </p:cNvPicPr>
          <p:nvPr/>
        </p:nvPicPr>
        <p:blipFill>
          <a:blip r:embed="rId2" cstate="print"/>
          <a:srcRect/>
          <a:stretch>
            <a:fillRect/>
          </a:stretch>
        </p:blipFill>
        <p:spPr bwMode="auto">
          <a:xfrm>
            <a:off x="838201" y="1447800"/>
            <a:ext cx="6400800" cy="3890264"/>
          </a:xfrm>
          <a:prstGeom prst="rect">
            <a:avLst/>
          </a:prstGeom>
          <a:noFill/>
        </p:spPr>
      </p:pic>
      <p:sp>
        <p:nvSpPr>
          <p:cNvPr id="9" name="TextBox 8"/>
          <p:cNvSpPr txBox="1"/>
          <p:nvPr/>
        </p:nvSpPr>
        <p:spPr>
          <a:xfrm>
            <a:off x="1447800" y="5334000"/>
            <a:ext cx="2057400" cy="369332"/>
          </a:xfrm>
          <a:prstGeom prst="rect">
            <a:avLst/>
          </a:prstGeom>
          <a:noFill/>
        </p:spPr>
        <p:txBody>
          <a:bodyPr wrap="square" rtlCol="0">
            <a:spAutoFit/>
          </a:bodyPr>
          <a:lstStyle/>
          <a:p>
            <a:r>
              <a:rPr lang="en-US" dirty="0" smtClean="0"/>
              <a:t>Cocking</a:t>
            </a:r>
            <a:endParaRPr lang="en-US" dirty="0"/>
          </a:p>
        </p:txBody>
      </p:sp>
      <p:sp>
        <p:nvSpPr>
          <p:cNvPr id="10" name="TextBox 9"/>
          <p:cNvSpPr txBox="1"/>
          <p:nvPr/>
        </p:nvSpPr>
        <p:spPr>
          <a:xfrm>
            <a:off x="4267200" y="5334000"/>
            <a:ext cx="1524000" cy="369332"/>
          </a:xfrm>
          <a:prstGeom prst="rect">
            <a:avLst/>
          </a:prstGeom>
          <a:noFill/>
        </p:spPr>
        <p:txBody>
          <a:bodyPr wrap="square" rtlCol="0">
            <a:spAutoFit/>
          </a:bodyPr>
          <a:lstStyle/>
          <a:p>
            <a:r>
              <a:rPr lang="en-US" dirty="0" smtClean="0"/>
              <a:t>Acceleration</a:t>
            </a:r>
            <a:endParaRPr lang="en-US" dirty="0"/>
          </a:p>
        </p:txBody>
      </p:sp>
      <p:sp>
        <p:nvSpPr>
          <p:cNvPr id="12" name="TextBox 11"/>
          <p:cNvSpPr txBox="1"/>
          <p:nvPr/>
        </p:nvSpPr>
        <p:spPr>
          <a:xfrm>
            <a:off x="6248400" y="5257800"/>
            <a:ext cx="1905000" cy="923330"/>
          </a:xfrm>
          <a:prstGeom prst="rect">
            <a:avLst/>
          </a:prstGeom>
          <a:noFill/>
        </p:spPr>
        <p:txBody>
          <a:bodyPr wrap="square" rtlCol="0">
            <a:spAutoFit/>
          </a:bodyPr>
          <a:lstStyle/>
          <a:p>
            <a:r>
              <a:rPr lang="en-US" dirty="0" smtClean="0"/>
              <a:t>Deceleration &amp; then follow-through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p:txBody>
          <a:bodyPr/>
          <a:lstStyle/>
          <a:p>
            <a:r>
              <a:rPr lang="en-US" dirty="0" smtClean="0"/>
              <a:t>Since serves are important part of the game, I am particularly interested in differences between first and second serves:</a:t>
            </a:r>
          </a:p>
          <a:p>
            <a:r>
              <a:rPr lang="en-US" dirty="0" smtClean="0"/>
              <a:t>Hypothesis I: Does the player (me) generate less power and force in the 2</a:t>
            </a:r>
            <a:r>
              <a:rPr lang="en-US" baseline="30000" dirty="0" smtClean="0"/>
              <a:t>nd</a:t>
            </a:r>
            <a:r>
              <a:rPr lang="en-US" dirty="0" smtClean="0"/>
              <a:t> serve than in the 1</a:t>
            </a:r>
            <a:r>
              <a:rPr lang="en-US" baseline="30000" dirty="0" smtClean="0"/>
              <a:t>st</a:t>
            </a:r>
            <a:r>
              <a:rPr lang="en-US" dirty="0" smtClean="0"/>
              <a:t> serve? </a:t>
            </a:r>
          </a:p>
          <a:p>
            <a:r>
              <a:rPr lang="en-US" dirty="0" smtClean="0"/>
              <a:t>Hypothesis II: Does the  (%) kinetic energy transferred to the ball in the 2</a:t>
            </a:r>
            <a:r>
              <a:rPr lang="en-US" baseline="30000" dirty="0" smtClean="0"/>
              <a:t>nd</a:t>
            </a:r>
            <a:r>
              <a:rPr lang="en-US" dirty="0" smtClean="0"/>
              <a:t> serve lower than that is transferred to the ball in the 1</a:t>
            </a:r>
            <a:r>
              <a:rPr lang="en-US" baseline="30000" dirty="0" smtClean="0"/>
              <a:t>st</a:t>
            </a:r>
            <a:r>
              <a:rPr lang="en-US" dirty="0" smtClean="0"/>
              <a:t> serve?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serve (Flat Serve)</a:t>
            </a:r>
            <a:endParaRPr lang="en-US" dirty="0"/>
          </a:p>
        </p:txBody>
      </p:sp>
      <p:pic>
        <p:nvPicPr>
          <p:cNvPr id="4" name="1st Serve-Ruler.AVI">
            <a:hlinkClick r:id="" action="ppaction://media"/>
          </p:cNvPr>
          <p:cNvPicPr>
            <a:picLocks noGrp="1" noRot="1" noChangeAspect="1"/>
          </p:cNvPicPr>
          <p:nvPr>
            <p:ph sz="quarter" idx="1"/>
            <a:videoFile r:link="rId1"/>
          </p:nvPr>
        </p:nvPicPr>
        <p:blipFill>
          <a:blip r:embed="rId3" cstate="print"/>
          <a:stretch>
            <a:fillRect/>
          </a:stretch>
        </p:blipFill>
        <p:spPr>
          <a:xfrm>
            <a:off x="1143000" y="1770063"/>
            <a:ext cx="6096000" cy="4533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 serve (Top Spin heavy serve)</a:t>
            </a:r>
            <a:endParaRPr lang="en-US" dirty="0"/>
          </a:p>
        </p:txBody>
      </p:sp>
      <p:pic>
        <p:nvPicPr>
          <p:cNvPr id="4" name="2nd Serve.AVI">
            <a:hlinkClick r:id="" action="ppaction://media"/>
          </p:cNvPr>
          <p:cNvPicPr>
            <a:picLocks noGrp="1" noRot="1" noChangeAspect="1"/>
          </p:cNvPicPr>
          <p:nvPr>
            <p:ph sz="quarter" idx="1"/>
            <a:videoFile r:link="rId1"/>
          </p:nvPr>
        </p:nvPicPr>
        <p:blipFill>
          <a:blip r:embed="rId3" cstate="print"/>
          <a:stretch>
            <a:fillRect/>
          </a:stretch>
        </p:blipFill>
        <p:spPr>
          <a:xfrm>
            <a:off x="1143000" y="1770063"/>
            <a:ext cx="6096000" cy="4533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First (flat) serve: Force</a:t>
            </a:r>
            <a:endParaRPr lang="en-US" dirty="0"/>
          </a:p>
        </p:txBody>
      </p:sp>
      <p:sp>
        <p:nvSpPr>
          <p:cNvPr id="4" name="Content Placeholder 3"/>
          <p:cNvSpPr>
            <a:spLocks noGrp="1"/>
          </p:cNvSpPr>
          <p:nvPr>
            <p:ph sz="quarter" idx="1"/>
          </p:nvPr>
        </p:nvSpPr>
        <p:spPr>
          <a:xfrm>
            <a:off x="457200" y="1600200"/>
            <a:ext cx="6096000" cy="4572000"/>
          </a:xfrm>
        </p:spPr>
        <p:txBody>
          <a:bodyPr/>
          <a:lstStyle/>
          <a:p>
            <a:r>
              <a:rPr lang="en-US" dirty="0" smtClean="0"/>
              <a:t>Head TiS5 </a:t>
            </a:r>
          </a:p>
          <a:p>
            <a:pPr lvl="1"/>
            <a:r>
              <a:rPr lang="en-US" dirty="0" smtClean="0"/>
              <a:t>Mass = 0.252kg</a:t>
            </a:r>
          </a:p>
          <a:p>
            <a:pPr lvl="1"/>
            <a:r>
              <a:rPr lang="en-US" dirty="0" smtClean="0"/>
              <a:t>Radius=0.6875m</a:t>
            </a:r>
          </a:p>
          <a:p>
            <a:pPr>
              <a:buNone/>
            </a:pPr>
            <a:endParaRPr lang="en-US" dirty="0" smtClean="0"/>
          </a:p>
          <a:p>
            <a:endParaRPr lang="en-US" dirty="0" smtClean="0"/>
          </a:p>
          <a:p>
            <a:endParaRPr lang="en-US" dirty="0" smtClean="0"/>
          </a:p>
        </p:txBody>
      </p:sp>
      <p:sp>
        <p:nvSpPr>
          <p:cNvPr id="3" name="TextBox 2"/>
          <p:cNvSpPr txBox="1"/>
          <p:nvPr/>
        </p:nvSpPr>
        <p:spPr>
          <a:xfrm>
            <a:off x="685800" y="1676400"/>
            <a:ext cx="5105400" cy="369332"/>
          </a:xfrm>
          <a:prstGeom prst="rect">
            <a:avLst/>
          </a:prstGeom>
          <a:noFill/>
        </p:spPr>
        <p:txBody>
          <a:bodyPr wrap="square" rtlCol="0">
            <a:spAutoFit/>
          </a:bodyPr>
          <a:lstStyle/>
          <a:p>
            <a:endParaRPr lang="en-U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2" cstate="print"/>
          <a:srcRect l="36105" t="16809" r="23077" b="18841"/>
          <a:stretch>
            <a:fillRect/>
          </a:stretch>
        </p:blipFill>
        <p:spPr bwMode="auto">
          <a:xfrm>
            <a:off x="4876800" y="3124200"/>
            <a:ext cx="3810000" cy="3505200"/>
          </a:xfrm>
          <a:prstGeom prst="rect">
            <a:avLst/>
          </a:prstGeom>
          <a:noFill/>
          <a:ln w="9525">
            <a:noFill/>
            <a:miter lim="800000"/>
            <a:headEnd/>
            <a:tailEnd/>
          </a:ln>
        </p:spPr>
      </p:pic>
      <p:pic>
        <p:nvPicPr>
          <p:cNvPr id="10" name="Picture 9"/>
          <p:cNvPicPr/>
          <p:nvPr/>
        </p:nvPicPr>
        <p:blipFill>
          <a:blip r:embed="rId3" cstate="print"/>
          <a:srcRect l="37179" t="61823" r="37500" b="9402"/>
          <a:stretch>
            <a:fillRect/>
          </a:stretch>
        </p:blipFill>
        <p:spPr bwMode="auto">
          <a:xfrm>
            <a:off x="457200" y="3048000"/>
            <a:ext cx="3810000" cy="3124200"/>
          </a:xfrm>
          <a:prstGeom prst="rect">
            <a:avLst/>
          </a:prstGeom>
          <a:noFill/>
          <a:ln w="9525">
            <a:noFill/>
            <a:miter lim="800000"/>
            <a:headEnd/>
            <a:tailEnd/>
          </a:ln>
        </p:spPr>
      </p:pic>
      <p:graphicFrame>
        <p:nvGraphicFramePr>
          <p:cNvPr id="12" name="Chart 11"/>
          <p:cNvGraphicFramePr/>
          <p:nvPr/>
        </p:nvGraphicFramePr>
        <p:xfrm>
          <a:off x="4733925" y="228601"/>
          <a:ext cx="4105275" cy="2895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1565</TotalTime>
  <Words>904</Words>
  <Application>Microsoft Office PowerPoint</Application>
  <PresentationFormat>On-screen Show (4:3)</PresentationFormat>
  <Paragraphs>141</Paragraphs>
  <Slides>25</Slides>
  <Notes>1</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Analyzing differences between a First and Second Serve in Tennis</vt:lpstr>
      <vt:lpstr>Tennis: A sport</vt:lpstr>
      <vt:lpstr>Serve: what are they and why do we care? </vt:lpstr>
      <vt:lpstr>Serves: How does it happen? </vt:lpstr>
      <vt:lpstr>Serve: A more visual way to think about it</vt:lpstr>
      <vt:lpstr>Hypothesis</vt:lpstr>
      <vt:lpstr>First serve (Flat Serve)</vt:lpstr>
      <vt:lpstr>Second serve (Top Spin heavy serve)</vt:lpstr>
      <vt:lpstr>First (flat) serve: Force</vt:lpstr>
      <vt:lpstr>First Serve: Energy of Racquet</vt:lpstr>
      <vt:lpstr>First serve: energy of the ball</vt:lpstr>
      <vt:lpstr>First serve: energy Transfer</vt:lpstr>
      <vt:lpstr>Second serve: Force</vt:lpstr>
      <vt:lpstr>Second serve: energy of racquet</vt:lpstr>
      <vt:lpstr>Second Serve: Energy of Ball</vt:lpstr>
      <vt:lpstr>Second serve: energy Transfer</vt:lpstr>
      <vt:lpstr>Power </vt:lpstr>
      <vt:lpstr>angular velocity</vt:lpstr>
      <vt:lpstr>Results </vt:lpstr>
      <vt:lpstr>so, what does the data say…</vt:lpstr>
      <vt:lpstr>conclusions</vt:lpstr>
      <vt:lpstr>comparisons</vt:lpstr>
      <vt:lpstr>Future investigations</vt:lpstr>
      <vt:lpstr>References </vt:lpstr>
      <vt:lpstr>Any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differences between a First and Second Serve in Tennis</dc:title>
  <dc:creator>Umesh</dc:creator>
  <cp:lastModifiedBy>Umesh</cp:lastModifiedBy>
  <cp:revision>20</cp:revision>
  <dcterms:created xsi:type="dcterms:W3CDTF">2012-04-18T05:38:33Z</dcterms:created>
  <dcterms:modified xsi:type="dcterms:W3CDTF">2012-04-19T20:19:48Z</dcterms:modified>
</cp:coreProperties>
</file>