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23"/>
  </p:notesMasterIdLst>
  <p:sldIdLst>
    <p:sldId id="256" r:id="rId2"/>
    <p:sldId id="258" r:id="rId3"/>
    <p:sldId id="257" r:id="rId4"/>
    <p:sldId id="274" r:id="rId5"/>
    <p:sldId id="273" r:id="rId6"/>
    <p:sldId id="278" r:id="rId7"/>
    <p:sldId id="280" r:id="rId8"/>
    <p:sldId id="282" r:id="rId9"/>
    <p:sldId id="259" r:id="rId10"/>
    <p:sldId id="283" r:id="rId11"/>
    <p:sldId id="261" r:id="rId12"/>
    <p:sldId id="260" r:id="rId13"/>
    <p:sldId id="267" r:id="rId14"/>
    <p:sldId id="262" r:id="rId15"/>
    <p:sldId id="264" r:id="rId16"/>
    <p:sldId id="284" r:id="rId17"/>
    <p:sldId id="270" r:id="rId18"/>
    <p:sldId id="271" r:id="rId19"/>
    <p:sldId id="285" r:id="rId20"/>
    <p:sldId id="272"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snapToObjects="1">
      <p:cViewPr>
        <p:scale>
          <a:sx n="80" d="100"/>
          <a:sy n="80" d="100"/>
        </p:scale>
        <p:origin x="-204"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shadonado:Desktop:Junior%20Year:Semester%202:Bio:project:Workbook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v>Angular Velocity of Hoop</c:v>
          </c:tx>
          <c:xVal>
            <c:numRef>
              <c:f>Sheet2!$A$1:$A$7</c:f>
              <c:numCache>
                <c:formatCode>General</c:formatCode>
                <c:ptCount val="7"/>
                <c:pt idx="0">
                  <c:v>1</c:v>
                </c:pt>
                <c:pt idx="1">
                  <c:v>2</c:v>
                </c:pt>
                <c:pt idx="2">
                  <c:v>3</c:v>
                </c:pt>
                <c:pt idx="3">
                  <c:v>4</c:v>
                </c:pt>
                <c:pt idx="4">
                  <c:v>5</c:v>
                </c:pt>
                <c:pt idx="5">
                  <c:v>6</c:v>
                </c:pt>
                <c:pt idx="6">
                  <c:v>7</c:v>
                </c:pt>
              </c:numCache>
            </c:numRef>
          </c:xVal>
          <c:yVal>
            <c:numRef>
              <c:f>Sheet2!$B$1:$B$7</c:f>
              <c:numCache>
                <c:formatCode>General</c:formatCode>
                <c:ptCount val="7"/>
                <c:pt idx="0">
                  <c:v>9.6367999999999991</c:v>
                </c:pt>
                <c:pt idx="1">
                  <c:v>8.8247</c:v>
                </c:pt>
                <c:pt idx="2">
                  <c:v>6.1120999999999999</c:v>
                </c:pt>
                <c:pt idx="3">
                  <c:v>8.5368999999999993</c:v>
                </c:pt>
                <c:pt idx="4">
                  <c:v>6.4377000000000004</c:v>
                </c:pt>
                <c:pt idx="5">
                  <c:v>2.5878000000000001</c:v>
                </c:pt>
                <c:pt idx="6">
                  <c:v>3.6360000000000001</c:v>
                </c:pt>
              </c:numCache>
            </c:numRef>
          </c:yVal>
          <c:smooth val="1"/>
        </c:ser>
        <c:dLbls>
          <c:showLegendKey val="0"/>
          <c:showVal val="0"/>
          <c:showCatName val="0"/>
          <c:showSerName val="0"/>
          <c:showPercent val="0"/>
          <c:showBubbleSize val="0"/>
        </c:dLbls>
        <c:axId val="100248192"/>
        <c:axId val="100328192"/>
      </c:scatterChart>
      <c:valAx>
        <c:axId val="100248192"/>
        <c:scaling>
          <c:orientation val="minMax"/>
        </c:scaling>
        <c:delete val="0"/>
        <c:axPos val="b"/>
        <c:title>
          <c:tx>
            <c:rich>
              <a:bodyPr/>
              <a:lstStyle/>
              <a:p>
                <a:pPr>
                  <a:defRPr/>
                </a:pPr>
                <a:r>
                  <a:rPr lang="en-US"/>
                  <a:t>Rotation Number</a:t>
                </a:r>
              </a:p>
            </c:rich>
          </c:tx>
          <c:layout/>
          <c:overlay val="0"/>
        </c:title>
        <c:numFmt formatCode="General" sourceLinked="1"/>
        <c:majorTickMark val="out"/>
        <c:minorTickMark val="none"/>
        <c:tickLblPos val="nextTo"/>
        <c:crossAx val="100328192"/>
        <c:crosses val="autoZero"/>
        <c:crossBetween val="midCat"/>
      </c:valAx>
      <c:valAx>
        <c:axId val="100328192"/>
        <c:scaling>
          <c:orientation val="minMax"/>
        </c:scaling>
        <c:delete val="0"/>
        <c:axPos val="l"/>
        <c:majorGridlines/>
        <c:title>
          <c:tx>
            <c:rich>
              <a:bodyPr/>
              <a:lstStyle/>
              <a:p>
                <a:pPr>
                  <a:defRPr/>
                </a:pPr>
                <a:r>
                  <a:rPr lang="en-US"/>
                  <a:t>Angular Velocity (radians/s)</a:t>
                </a:r>
              </a:p>
            </c:rich>
          </c:tx>
          <c:layout/>
          <c:overlay val="0"/>
        </c:title>
        <c:numFmt formatCode="General" sourceLinked="1"/>
        <c:majorTickMark val="out"/>
        <c:minorTickMark val="none"/>
        <c:tickLblPos val="nextTo"/>
        <c:crossAx val="10024819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49676-FDFA-AC45-98F6-876D7DC8A7F6}" type="datetimeFigureOut">
              <a:rPr lang="en-US" smtClean="0"/>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1612E-B400-AB4F-8C2E-5DF3CBC774E0}" type="slidenum">
              <a:rPr lang="en-US" smtClean="0"/>
              <a:t>‹#›</a:t>
            </a:fld>
            <a:endParaRPr lang="en-US"/>
          </a:p>
        </p:txBody>
      </p:sp>
    </p:spTree>
    <p:extLst>
      <p:ext uri="{BB962C8B-B14F-4D97-AF65-F5344CB8AC3E}">
        <p14:creationId xmlns:p14="http://schemas.microsoft.com/office/powerpoint/2010/main" val="705217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hula?</a:t>
            </a:r>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How much force is required to keep the hoop at a specific height (oppose for of gravity)?</a:t>
            </a:r>
          </a:p>
          <a:p>
            <a:pPr lvl="1"/>
            <a:r>
              <a:rPr lang="en-US" dirty="0" smtClean="0"/>
              <a:t>How much energy are the hips inputting into the system to keep hoop rotating at waistline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What is the change in Kinetic Energy between rotations (net amount of work)?</a:t>
            </a:r>
          </a:p>
          <a:p>
            <a:pPr lvl="1"/>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Butt Is</a:t>
            </a:r>
            <a:r>
              <a:rPr lang="en-US" baseline="0" dirty="0" smtClean="0"/>
              <a:t> used because as you are contracting the muscles in the butt as you move your hips. Helps with stability.</a:t>
            </a:r>
          </a:p>
          <a:p>
            <a:r>
              <a:rPr lang="en-US" baseline="0" dirty="0" smtClean="0"/>
              <a:t>Hips are used because there is a </a:t>
            </a:r>
            <a:r>
              <a:rPr lang="en-US" baseline="0" dirty="0" err="1" smtClean="0"/>
              <a:t>contractinc</a:t>
            </a:r>
            <a:r>
              <a:rPr lang="en-US" baseline="0" dirty="0" smtClean="0"/>
              <a:t> and extending of the muscles depending on what side moving</a:t>
            </a:r>
          </a:p>
          <a:p>
            <a:r>
              <a:rPr lang="en-US" baseline="0" dirty="0" smtClean="0"/>
              <a:t>Legs because you are moving them from side to side as well as the hip so muscles extend and contract</a:t>
            </a:r>
          </a:p>
          <a:p>
            <a:r>
              <a:rPr lang="en-US" baseline="0" dirty="0" err="1" smtClean="0"/>
              <a:t>Ankes</a:t>
            </a:r>
            <a:r>
              <a:rPr lang="en-US" baseline="0" dirty="0" smtClean="0"/>
              <a:t> more as your hip moves</a:t>
            </a:r>
          </a:p>
          <a:p>
            <a:r>
              <a:rPr lang="en-US" baseline="0" dirty="0" smtClean="0"/>
              <a:t>Some </a:t>
            </a:r>
            <a:r>
              <a:rPr lang="en-US" baseline="0" dirty="0" err="1" smtClean="0"/>
              <a:t>peopl</a:t>
            </a:r>
            <a:r>
              <a:rPr lang="en-US" baseline="0" dirty="0" smtClean="0"/>
              <a:t> </a:t>
            </a:r>
            <a:r>
              <a:rPr lang="en-US" baseline="0" dirty="0" err="1" smtClean="0"/>
              <a:t>euse</a:t>
            </a:r>
            <a:r>
              <a:rPr lang="en-US" baseline="0" dirty="0" smtClean="0"/>
              <a:t> one </a:t>
            </a:r>
            <a:r>
              <a:rPr lang="en-US" baseline="0" dirty="0" err="1" smtClean="0"/>
              <a:t>muslce</a:t>
            </a:r>
            <a:r>
              <a:rPr lang="en-US" baseline="0" dirty="0" smtClean="0"/>
              <a:t> more than other and depending on what you </a:t>
            </a:r>
            <a:r>
              <a:rPr lang="en-US" baseline="0" dirty="0" err="1" smtClean="0"/>
              <a:t>wanna</a:t>
            </a:r>
            <a:r>
              <a:rPr lang="en-US" baseline="0" dirty="0" smtClean="0"/>
              <a:t> work pout you can change it.</a:t>
            </a:r>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Slows down</a:t>
            </a:r>
            <a:r>
              <a:rPr lang="en-US" baseline="0" dirty="0" smtClean="0"/>
              <a:t> as it falls. </a:t>
            </a:r>
          </a:p>
          <a:p>
            <a:r>
              <a:rPr lang="en-US" baseline="0" dirty="0" smtClean="0"/>
              <a:t>However, possible that hoop gained momentum right before right before the hips stopped. </a:t>
            </a:r>
          </a:p>
          <a:p>
            <a:r>
              <a:rPr lang="en-US" baseline="0" dirty="0" smtClean="0"/>
              <a:t>The positioning or location of the hoop on the hip could have affected the energy of the hoop when stopping and hoop </a:t>
            </a:r>
            <a:r>
              <a:rPr lang="en-US" baseline="0" dirty="0" err="1" smtClean="0"/>
              <a:t>coud</a:t>
            </a:r>
            <a:r>
              <a:rPr lang="en-US" baseline="0" dirty="0" smtClean="0"/>
              <a:t> have gained energy quickly (from all that was released from hip).– since energy is conserved</a:t>
            </a:r>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why slight up and down movement in hoop but goes in negative and </a:t>
            </a:r>
            <a:r>
              <a:rPr lang="en-US" dirty="0" err="1" smtClean="0"/>
              <a:t>possitive</a:t>
            </a:r>
            <a:r>
              <a:rPr lang="en-US" dirty="0" smtClean="0"/>
              <a:t> direction. </a:t>
            </a:r>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Hip need to oppose the force of mg so</a:t>
            </a:r>
            <a:r>
              <a:rPr lang="en-US" baseline="0" dirty="0" smtClean="0"/>
              <a:t> acceleration found leads to lead what force falls at so leads to force needed to keep up.</a:t>
            </a:r>
          </a:p>
          <a:p>
            <a:r>
              <a:rPr lang="en-US" baseline="0" dirty="0" smtClean="0"/>
              <a:t>Work is the same because while in motion it is </a:t>
            </a:r>
            <a:r>
              <a:rPr lang="en-US" baseline="0" dirty="0" err="1" smtClean="0"/>
              <a:t>basicallycontanst</a:t>
            </a:r>
            <a:r>
              <a:rPr lang="en-US" baseline="0" dirty="0" smtClean="0"/>
              <a:t>:</a:t>
            </a:r>
          </a:p>
          <a:p>
            <a:endParaRPr lang="en-US" dirty="0" smtClean="0"/>
          </a:p>
          <a:p>
            <a:r>
              <a:rPr lang="en-US" dirty="0" smtClean="0"/>
              <a:t>Change in KE is the amount of</a:t>
            </a:r>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a:t>
            </a:r>
            <a:r>
              <a:rPr lang="en-US" baseline="0" dirty="0" smtClean="0"/>
              <a:t> done by hip is negative when stop.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WORK DONE BY HIP-use by calculating the initial KE of hoop when not </a:t>
            </a:r>
            <a:r>
              <a:rPr lang="en-US" dirty="0" err="1" smtClean="0"/>
              <a:t>stoping</a:t>
            </a:r>
            <a:r>
              <a:rPr lang="en-US" dirty="0" smtClean="0"/>
              <a:t> then after stop, the kinetic energy difference is the amount of work </a:t>
            </a:r>
          </a:p>
          <a:p>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appears to be no work because I am taking into account</a:t>
            </a:r>
            <a:r>
              <a:rPr lang="en-US" baseline="0" dirty="0" smtClean="0"/>
              <a:t> a full rotation rather than each </a:t>
            </a:r>
            <a:r>
              <a:rPr lang="en-US" baseline="0" dirty="0" err="1" smtClean="0"/>
              <a:t>inividual</a:t>
            </a:r>
            <a:r>
              <a:rPr lang="en-US" baseline="0" dirty="0" smtClean="0"/>
              <a:t> value and height. </a:t>
            </a:r>
          </a:p>
          <a:p>
            <a:r>
              <a:rPr lang="en-US" dirty="0" smtClean="0"/>
              <a:t>No work in</a:t>
            </a:r>
            <a:r>
              <a:rPr lang="en-US" baseline="0" dirty="0" smtClean="0"/>
              <a:t> Y because </a:t>
            </a:r>
            <a:r>
              <a:rPr lang="en-US" baseline="0" dirty="0" err="1" smtClean="0"/>
              <a:t>Pe</a:t>
            </a:r>
            <a:r>
              <a:rPr lang="en-US" baseline="0" dirty="0" smtClean="0"/>
              <a:t> + KE= total E . Closer study of hip movement would be needed.</a:t>
            </a:r>
          </a:p>
          <a:p>
            <a:r>
              <a:rPr lang="en-US" baseline="0" dirty="0" smtClean="0"/>
              <a:t>There appears to be work </a:t>
            </a:r>
          </a:p>
          <a:p>
            <a:pPr marL="228600" marR="0" lvl="0" indent="-228600" algn="l" defTabSz="914400" rtl="0" eaLnBrk="1" fontAlgn="auto" latinLnBrk="0" hangingPunct="1">
              <a:lnSpc>
                <a:spcPct val="100000"/>
              </a:lnSpc>
              <a:spcBef>
                <a:spcPts val="1800"/>
              </a:spcBef>
              <a:spcAft>
                <a:spcPts val="0"/>
              </a:spcAft>
              <a:buClr>
                <a:schemeClr val="accent1"/>
              </a:buClr>
              <a:buSzPct val="130000"/>
              <a:buFont typeface="Wingdings" pitchFamily="2" charset="2"/>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Linear (in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y</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direction is potential and kinetic in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y</a:t>
            </a: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total </a:t>
            </a: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a:t>
            </a:r>
            <a:endPar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28600" indent="-228600" defTabSz="914400">
              <a:spcBef>
                <a:spcPts val="1800"/>
              </a:spcBef>
              <a:buClr>
                <a:schemeClr val="accent1"/>
              </a:buClr>
              <a:buSzPct val="130000"/>
              <a:buFont typeface="Arial"/>
              <a:buChar char="•"/>
            </a:pPr>
            <a:r>
              <a:rPr lang="en-US" dirty="0" smtClean="0"/>
              <a:t>total amount of work being done is from gravity. Starts as potential and convert to kinetic </a:t>
            </a:r>
          </a:p>
          <a:p>
            <a:endParaRPr lang="en-US" dirty="0"/>
          </a:p>
        </p:txBody>
      </p:sp>
      <p:sp>
        <p:nvSpPr>
          <p:cNvPr id="4" name="Slide Number Placeholder 3"/>
          <p:cNvSpPr>
            <a:spLocks noGrp="1"/>
          </p:cNvSpPr>
          <p:nvPr>
            <p:ph type="sldNum" sz="quarter" idx="10"/>
          </p:nvPr>
        </p:nvSpPr>
        <p:spPr/>
        <p:txBody>
          <a:bodyPr/>
          <a:lstStyle/>
          <a:p>
            <a:fld id="{7821612E-B400-AB4F-8C2E-5DF3CBC774E0}"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D71C5EA9-C55D-5E4C-9190-D549BB4D4E72}" type="datetimeFigureOut">
              <a:rPr lang="en-US" smtClean="0"/>
              <a:t>4/12/2012</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BBF563A-F48B-2049-938C-F422604EBA2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71C5EA9-C55D-5E4C-9190-D549BB4D4E72}"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563A-F48B-2049-938C-F422604EBA2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71C5EA9-C55D-5E4C-9190-D549BB4D4E72}"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563A-F48B-2049-938C-F422604EBA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71C5EA9-C55D-5E4C-9190-D549BB4D4E72}"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563A-F48B-2049-938C-F422604EBA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1C5EA9-C55D-5E4C-9190-D549BB4D4E72}"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BBF563A-F48B-2049-938C-F422604EBA2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D71C5EA9-C55D-5E4C-9190-D549BB4D4E72}"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99619C8-A375-448C-891B-9999C6BE8E64}"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BBF563A-F48B-2049-938C-F422604EBA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71C5EA9-C55D-5E4C-9190-D549BB4D4E72}" type="datetimeFigureOut">
              <a:rPr lang="en-US" smtClean="0"/>
              <a:t>4/12/2012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BBF563A-F48B-2049-938C-F422604EBA2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D71C5EA9-C55D-5E4C-9190-D549BB4D4E72}" type="datetimeFigureOut">
              <a:rPr lang="en-US" smtClean="0"/>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BBF563A-F48B-2049-938C-F422604EBA2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C5EA9-C55D-5E4C-9190-D549BB4D4E72}" type="datetimeFigureOut">
              <a:rPr lang="en-US" smtClean="0"/>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BBF563A-F48B-2049-938C-F422604EBA2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C5EA9-C55D-5E4C-9190-D549BB4D4E72}"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563A-F48B-2049-938C-F422604EBA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D71C5EA9-C55D-5E4C-9190-D549BB4D4E72}" type="datetimeFigureOut">
              <a:rPr lang="en-US" smtClean="0"/>
              <a:t>4/12/2012</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BBF563A-F48B-2049-938C-F422604EBA2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exrx.net/Kinesiology/Segments.html" TargetMode="External"/><Relationship Id="rId2" Type="http://schemas.openxmlformats.org/officeDocument/2006/relationships/hyperlink" Target="http://hyperphysics.phy-astr.gsu.edu/hbase/mi.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localhost\Users\dashadonado\Desktop\EVT01.AV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2188530"/>
            <a:ext cx="3273552" cy="1725998"/>
          </a:xfrm>
        </p:spPr>
        <p:txBody>
          <a:bodyPr/>
          <a:lstStyle/>
          <a:p>
            <a:r>
              <a:rPr lang="en-US" dirty="0" smtClean="0"/>
              <a:t>The Biomechanics of Hula Hooping</a:t>
            </a:r>
            <a:endParaRPr lang="en-US" dirty="0"/>
          </a:p>
        </p:txBody>
      </p:sp>
      <p:sp>
        <p:nvSpPr>
          <p:cNvPr id="3" name="Subtitle 2"/>
          <p:cNvSpPr>
            <a:spLocks noGrp="1"/>
          </p:cNvSpPr>
          <p:nvPr>
            <p:ph type="subTitle" idx="1"/>
          </p:nvPr>
        </p:nvSpPr>
        <p:spPr>
          <a:xfrm>
            <a:off x="4651248" y="4179704"/>
            <a:ext cx="3273552" cy="530352"/>
          </a:xfrm>
        </p:spPr>
        <p:txBody>
          <a:bodyPr>
            <a:normAutofit fontScale="92500" lnSpcReduction="20000"/>
          </a:bodyPr>
          <a:lstStyle/>
          <a:p>
            <a:r>
              <a:rPr lang="en-US" dirty="0" smtClean="0"/>
              <a:t>Dasha Donado</a:t>
            </a:r>
          </a:p>
          <a:p>
            <a:r>
              <a:rPr lang="en-US" dirty="0" smtClean="0"/>
              <a:t>Biol-438</a:t>
            </a:r>
          </a:p>
          <a:p>
            <a:r>
              <a:rPr lang="en-US" dirty="0" smtClean="0"/>
              <a:t>Professor Rome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Observations</a:t>
            </a:r>
            <a:endParaRPr lang="en-US" dirty="0"/>
          </a:p>
        </p:txBody>
      </p:sp>
      <p:sp>
        <p:nvSpPr>
          <p:cNvPr id="3" name="Content Placeholder 2"/>
          <p:cNvSpPr>
            <a:spLocks noGrp="1"/>
          </p:cNvSpPr>
          <p:nvPr>
            <p:ph sz="half" idx="1"/>
          </p:nvPr>
        </p:nvSpPr>
        <p:spPr>
          <a:xfrm>
            <a:off x="752474" y="1600201"/>
            <a:ext cx="6867526" cy="2749550"/>
          </a:xfrm>
        </p:spPr>
        <p:txBody>
          <a:bodyPr/>
          <a:lstStyle/>
          <a:p>
            <a:r>
              <a:rPr lang="en-US" dirty="0" smtClean="0"/>
              <a:t>Because it was tilted down when falling, hoop sped up.</a:t>
            </a:r>
          </a:p>
          <a:p>
            <a:pPr lvl="1"/>
            <a:r>
              <a:rPr lang="en-US" dirty="0" smtClean="0"/>
              <a:t>Quick drop</a:t>
            </a:r>
          </a:p>
          <a:p>
            <a:pPr lvl="1"/>
            <a:r>
              <a:rPr lang="en-US" dirty="0" smtClean="0"/>
              <a:t>Shape of body</a:t>
            </a:r>
          </a:p>
          <a:p>
            <a:r>
              <a:rPr lang="en-US" dirty="0" smtClean="0"/>
              <a:t>Once full contact again, angular velocity of hoop slows down because of rubbing friction with the leg. </a:t>
            </a:r>
            <a:endParaRPr lang="en-US" dirty="0"/>
          </a:p>
        </p:txBody>
      </p:sp>
      <p:pic>
        <p:nvPicPr>
          <p:cNvPr id="5" name="Picture 4"/>
          <p:cNvPicPr>
            <a:picLocks noChangeAspect="1"/>
          </p:cNvPicPr>
          <p:nvPr/>
        </p:nvPicPr>
        <p:blipFill>
          <a:blip r:embed="rId2"/>
          <a:stretch>
            <a:fillRect/>
          </a:stretch>
        </p:blipFill>
        <p:spPr>
          <a:xfrm>
            <a:off x="1539875" y="3485465"/>
            <a:ext cx="5953125" cy="33725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597726"/>
            <a:ext cx="7256991" cy="3319256"/>
          </a:xfrm>
          <a:prstGeom prst="rect">
            <a:avLst/>
          </a:prstGeom>
        </p:spPr>
      </p:pic>
      <p:sp>
        <p:nvSpPr>
          <p:cNvPr id="6" name="Text Placeholder 5"/>
          <p:cNvSpPr>
            <a:spLocks noGrp="1"/>
          </p:cNvSpPr>
          <p:nvPr>
            <p:ph type="body" idx="1"/>
          </p:nvPr>
        </p:nvSpPr>
        <p:spPr>
          <a:xfrm>
            <a:off x="332936" y="416346"/>
            <a:ext cx="3657600" cy="274320"/>
          </a:xfrm>
        </p:spPr>
        <p:txBody>
          <a:bodyPr>
            <a:noAutofit/>
          </a:bodyPr>
          <a:lstStyle/>
          <a:p>
            <a:r>
              <a:rPr lang="en-US" sz="1200" b="1" dirty="0" smtClean="0"/>
              <a:t>Hoop</a:t>
            </a:r>
            <a:endParaRPr lang="en-US" sz="1200" b="1" dirty="0"/>
          </a:p>
        </p:txBody>
      </p:sp>
      <p:graphicFrame>
        <p:nvGraphicFramePr>
          <p:cNvPr id="13" name="Table 12"/>
          <p:cNvGraphicFramePr>
            <a:graphicFrameLocks noGrp="1"/>
          </p:cNvGraphicFramePr>
          <p:nvPr/>
        </p:nvGraphicFramePr>
        <p:xfrm>
          <a:off x="5321604" y="3826980"/>
          <a:ext cx="3822396" cy="3031021"/>
        </p:xfrm>
        <a:graphic>
          <a:graphicData uri="http://schemas.openxmlformats.org/drawingml/2006/table">
            <a:tbl>
              <a:tblPr firstRow="1" bandRow="1">
                <a:tableStyleId>{5C22544A-7EE6-4342-B048-85BDC9FD1C3A}</a:tableStyleId>
              </a:tblPr>
              <a:tblGrid>
                <a:gridCol w="1274132"/>
                <a:gridCol w="1274132"/>
                <a:gridCol w="1274132"/>
              </a:tblGrid>
              <a:tr h="425509">
                <a:tc>
                  <a:txBody>
                    <a:bodyPr/>
                    <a:lstStyle/>
                    <a:p>
                      <a:pPr algn="l" fontAlgn="b"/>
                      <a:r>
                        <a:rPr lang="en-US" sz="1400" b="1" i="0" u="none" strike="noStrike" dirty="0" smtClean="0">
                          <a:latin typeface="Verdana"/>
                        </a:rPr>
                        <a:t>Rotation #</a:t>
                      </a:r>
                      <a:endParaRPr lang="en-US" sz="1400" b="1" i="0" u="none" strike="noStrike" dirty="0">
                        <a:latin typeface="Verdana"/>
                      </a:endParaRPr>
                    </a:p>
                  </a:txBody>
                  <a:tcPr marL="12700" marR="12700" marT="12700" marB="0" anchor="b"/>
                </a:tc>
                <a:tc>
                  <a:txBody>
                    <a:bodyPr/>
                    <a:lstStyle/>
                    <a:p>
                      <a:pPr algn="ctr" fontAlgn="b"/>
                      <a:r>
                        <a:rPr lang="en-US" sz="1400" b="1" i="0" u="none" strike="noStrike" dirty="0" err="1" smtClean="0">
                          <a:latin typeface="Verdana"/>
                        </a:rPr>
                        <a:t>Vx</a:t>
                      </a:r>
                      <a:r>
                        <a:rPr lang="en-US" sz="1400" b="1" i="0" u="none" strike="noStrike" dirty="0" smtClean="0">
                          <a:latin typeface="Verdana"/>
                        </a:rPr>
                        <a:t> (</a:t>
                      </a:r>
                      <a:r>
                        <a:rPr lang="en-US" sz="1400" b="1" i="0" u="none" strike="noStrike" dirty="0" err="1" smtClean="0">
                          <a:latin typeface="Verdana"/>
                        </a:rPr>
                        <a:t>m/s</a:t>
                      </a:r>
                      <a:r>
                        <a:rPr lang="en-US" sz="1400" b="1" i="0" u="none" strike="noStrike" dirty="0" smtClean="0">
                          <a:latin typeface="Verdana"/>
                        </a:rPr>
                        <a:t>)</a:t>
                      </a:r>
                      <a:endParaRPr lang="en-US" sz="1400" b="1" i="0" u="none" strike="noStrike" dirty="0">
                        <a:latin typeface="Verdana"/>
                      </a:endParaRPr>
                    </a:p>
                  </a:txBody>
                  <a:tcPr marL="12700" marR="12700" marT="12700" marB="0" anchor="b"/>
                </a:tc>
                <a:tc>
                  <a:txBody>
                    <a:bodyPr/>
                    <a:lstStyle/>
                    <a:p>
                      <a:pPr algn="ctr" fontAlgn="b"/>
                      <a:r>
                        <a:rPr lang="en-US" sz="1400" b="1" i="0" u="none" strike="noStrike" dirty="0" err="1" smtClean="0">
                          <a:latin typeface="Verdana"/>
                        </a:rPr>
                        <a:t>Vy</a:t>
                      </a:r>
                      <a:r>
                        <a:rPr lang="en-US" sz="1400" b="1" i="0" u="none" strike="noStrike" dirty="0" smtClean="0">
                          <a:latin typeface="Verdana"/>
                        </a:rPr>
                        <a:t> (</a:t>
                      </a:r>
                      <a:r>
                        <a:rPr lang="en-US" sz="1400" b="1" i="0" u="none" strike="noStrike" dirty="0" err="1" smtClean="0">
                          <a:latin typeface="Verdana"/>
                        </a:rPr>
                        <a:t>m/s</a:t>
                      </a:r>
                      <a:r>
                        <a:rPr lang="en-US" sz="1400" b="1" i="0" u="none" strike="noStrike" dirty="0" smtClean="0">
                          <a:latin typeface="Verdana"/>
                        </a:rPr>
                        <a:t>)</a:t>
                      </a:r>
                      <a:endParaRPr lang="en-US" sz="1400" b="1" i="0" u="none" strike="noStrike" dirty="0">
                        <a:latin typeface="Verdana"/>
                      </a:endParaRPr>
                    </a:p>
                  </a:txBody>
                  <a:tcPr marL="12700" marR="12700" marT="12700" marB="0" anchor="b"/>
                </a:tc>
              </a:tr>
              <a:tr h="434252">
                <a:tc>
                  <a:txBody>
                    <a:bodyPr/>
                    <a:lstStyle/>
                    <a:p>
                      <a:pPr algn="r" fontAlgn="b"/>
                      <a:r>
                        <a:rPr lang="en-US" sz="1200" b="0" i="0" u="none" strike="noStrike" dirty="0" smtClean="0">
                          <a:latin typeface="Verdana"/>
                        </a:rPr>
                        <a:t>1</a:t>
                      </a:r>
                    </a:p>
                    <a:p>
                      <a:pPr algn="r" fontAlgn="b"/>
                      <a:endParaRPr lang="en-US" sz="1200" b="0" i="0" u="none" strike="noStrike" dirty="0">
                        <a:latin typeface="Verdana"/>
                      </a:endParaRPr>
                    </a:p>
                  </a:txBody>
                  <a:tcPr marL="12700" marR="12700" marT="12700" marB="0" anchor="b"/>
                </a:tc>
                <a:tc>
                  <a:txBody>
                    <a:bodyPr/>
                    <a:lstStyle/>
                    <a:p>
                      <a:pPr algn="r" fontAlgn="b"/>
                      <a:r>
                        <a:rPr lang="en-US" sz="1200" b="0" i="0" u="none" strike="noStrike" dirty="0">
                          <a:latin typeface="Verdana"/>
                        </a:rPr>
                        <a:t>0.052842636</a:t>
                      </a:r>
                    </a:p>
                  </a:txBody>
                  <a:tcPr marL="12700" marR="12700" marT="12700" marB="0" anchor="b"/>
                </a:tc>
                <a:tc>
                  <a:txBody>
                    <a:bodyPr/>
                    <a:lstStyle/>
                    <a:p>
                      <a:pPr algn="r" fontAlgn="b"/>
                      <a:r>
                        <a:rPr lang="en-US" sz="1200" b="0" i="0" u="none" strike="noStrike">
                          <a:latin typeface="Verdana"/>
                        </a:rPr>
                        <a:t>-0.036548136</a:t>
                      </a:r>
                    </a:p>
                  </a:txBody>
                  <a:tcPr marL="12700" marR="12700" marT="12700" marB="0" anchor="b"/>
                </a:tc>
              </a:tr>
              <a:tr h="434252">
                <a:tc>
                  <a:txBody>
                    <a:bodyPr/>
                    <a:lstStyle/>
                    <a:p>
                      <a:pPr algn="r" fontAlgn="b"/>
                      <a:r>
                        <a:rPr lang="en-US" sz="1200" b="0" i="0" u="none" strike="noStrike" dirty="0" smtClean="0">
                          <a:latin typeface="Verdana"/>
                        </a:rPr>
                        <a:t>2</a:t>
                      </a:r>
                    </a:p>
                    <a:p>
                      <a:pPr algn="r" fontAlgn="b"/>
                      <a:endParaRPr lang="en-US" sz="1200" b="0" i="0" u="none" strike="noStrike" dirty="0">
                        <a:latin typeface="Verdana"/>
                      </a:endParaRPr>
                    </a:p>
                  </a:txBody>
                  <a:tcPr marL="12700" marR="12700" marT="12700" marB="0" anchor="b"/>
                </a:tc>
                <a:tc>
                  <a:txBody>
                    <a:bodyPr/>
                    <a:lstStyle/>
                    <a:p>
                      <a:pPr algn="r" fontAlgn="b"/>
                      <a:r>
                        <a:rPr lang="en-US" sz="1200" b="0" i="0" u="none" strike="noStrike" dirty="0">
                          <a:latin typeface="Verdana"/>
                        </a:rPr>
                        <a:t>-0.014388378</a:t>
                      </a:r>
                    </a:p>
                  </a:txBody>
                  <a:tcPr marL="12700" marR="12700" marT="12700" marB="0" anchor="b"/>
                </a:tc>
                <a:tc>
                  <a:txBody>
                    <a:bodyPr/>
                    <a:lstStyle/>
                    <a:p>
                      <a:pPr algn="r" fontAlgn="b"/>
                      <a:r>
                        <a:rPr lang="en-US" sz="1200" b="0" i="0" u="none" strike="noStrike">
                          <a:latin typeface="Verdana"/>
                        </a:rPr>
                        <a:t>-0.005342867</a:t>
                      </a:r>
                    </a:p>
                  </a:txBody>
                  <a:tcPr marL="12700" marR="12700" marT="12700" marB="0" anchor="b"/>
                </a:tc>
              </a:tr>
              <a:tr h="434252">
                <a:tc>
                  <a:txBody>
                    <a:bodyPr/>
                    <a:lstStyle/>
                    <a:p>
                      <a:pPr algn="r" fontAlgn="b"/>
                      <a:r>
                        <a:rPr lang="en-US" sz="1200" b="0" i="0" u="none" strike="noStrike" dirty="0" smtClean="0">
                          <a:latin typeface="Verdana"/>
                        </a:rPr>
                        <a:t>3</a:t>
                      </a:r>
                    </a:p>
                    <a:p>
                      <a:pPr algn="r" fontAlgn="b"/>
                      <a:endParaRPr lang="en-US" sz="1200" b="0" i="0" u="none" strike="noStrike" dirty="0">
                        <a:latin typeface="Verdana"/>
                      </a:endParaRPr>
                    </a:p>
                  </a:txBody>
                  <a:tcPr marL="12700" marR="12700" marT="12700" marB="0" anchor="b"/>
                </a:tc>
                <a:tc>
                  <a:txBody>
                    <a:bodyPr/>
                    <a:lstStyle/>
                    <a:p>
                      <a:pPr algn="r" fontAlgn="b"/>
                      <a:r>
                        <a:rPr lang="en-US" sz="1200" b="0" i="0" u="none" strike="noStrike" dirty="0">
                          <a:latin typeface="Verdana"/>
                        </a:rPr>
                        <a:t>-0.055331861</a:t>
                      </a:r>
                    </a:p>
                  </a:txBody>
                  <a:tcPr marL="12700" marR="12700" marT="12700" marB="0" anchor="b"/>
                </a:tc>
                <a:tc>
                  <a:txBody>
                    <a:bodyPr/>
                    <a:lstStyle/>
                    <a:p>
                      <a:pPr algn="r" fontAlgn="b"/>
                      <a:r>
                        <a:rPr lang="en-US" sz="1200" b="0" i="0" u="none" strike="noStrike" dirty="0">
                          <a:latin typeface="Verdana"/>
                        </a:rPr>
                        <a:t>0.010626823</a:t>
                      </a:r>
                    </a:p>
                  </a:txBody>
                  <a:tcPr marL="12700" marR="12700" marT="12700" marB="0" anchor="b"/>
                </a:tc>
              </a:tr>
              <a:tr h="434252">
                <a:tc>
                  <a:txBody>
                    <a:bodyPr/>
                    <a:lstStyle/>
                    <a:p>
                      <a:pPr algn="r" fontAlgn="b"/>
                      <a:r>
                        <a:rPr lang="en-US" sz="1200" b="0" i="0" u="none" strike="noStrike" dirty="0" smtClean="0">
                          <a:latin typeface="Verdana"/>
                        </a:rPr>
                        <a:t>4</a:t>
                      </a:r>
                    </a:p>
                    <a:p>
                      <a:pPr algn="r" fontAlgn="b"/>
                      <a:endParaRPr lang="en-US" sz="1200" b="0" i="0" u="none" strike="noStrike" dirty="0">
                        <a:latin typeface="Verdana"/>
                      </a:endParaRPr>
                    </a:p>
                  </a:txBody>
                  <a:tcPr marL="12700" marR="12700" marT="12700" marB="0" anchor="b"/>
                </a:tc>
                <a:tc>
                  <a:txBody>
                    <a:bodyPr/>
                    <a:lstStyle/>
                    <a:p>
                      <a:pPr algn="r" fontAlgn="b"/>
                      <a:r>
                        <a:rPr lang="en-US" sz="1200" b="0" i="0" u="none" strike="noStrike">
                          <a:latin typeface="Verdana"/>
                        </a:rPr>
                        <a:t>0.319476364</a:t>
                      </a:r>
                    </a:p>
                  </a:txBody>
                  <a:tcPr marL="12700" marR="12700" marT="12700" marB="0" anchor="b"/>
                </a:tc>
                <a:tc>
                  <a:txBody>
                    <a:bodyPr/>
                    <a:lstStyle/>
                    <a:p>
                      <a:pPr algn="r" fontAlgn="b"/>
                      <a:r>
                        <a:rPr lang="en-US" sz="1200" b="0" i="0" u="none" strike="noStrike" dirty="0">
                          <a:latin typeface="Verdana"/>
                        </a:rPr>
                        <a:t>-0.04161265</a:t>
                      </a:r>
                    </a:p>
                  </a:txBody>
                  <a:tcPr marL="12700" marR="12700" marT="12700" marB="0" anchor="b"/>
                </a:tc>
              </a:tr>
              <a:tr h="434252">
                <a:tc>
                  <a:txBody>
                    <a:bodyPr/>
                    <a:lstStyle/>
                    <a:p>
                      <a:pPr algn="r" fontAlgn="b"/>
                      <a:r>
                        <a:rPr lang="en-US" sz="1200" b="0" i="0" u="none" strike="noStrike" dirty="0" smtClean="0">
                          <a:latin typeface="Verdana"/>
                        </a:rPr>
                        <a:t>5</a:t>
                      </a:r>
                    </a:p>
                    <a:p>
                      <a:pPr algn="r" fontAlgn="b"/>
                      <a:endParaRPr lang="en-US" sz="1200" b="0" i="0" u="none" strike="noStrike" dirty="0">
                        <a:latin typeface="Verdana"/>
                      </a:endParaRPr>
                    </a:p>
                  </a:txBody>
                  <a:tcPr marL="12700" marR="12700" marT="12700" marB="0" anchor="b"/>
                </a:tc>
                <a:tc>
                  <a:txBody>
                    <a:bodyPr/>
                    <a:lstStyle/>
                    <a:p>
                      <a:pPr algn="r" fontAlgn="b"/>
                      <a:r>
                        <a:rPr lang="en-US" sz="1200" b="0" i="0" u="none" strike="noStrike">
                          <a:latin typeface="Verdana"/>
                        </a:rPr>
                        <a:t>-0.200198651</a:t>
                      </a:r>
                    </a:p>
                  </a:txBody>
                  <a:tcPr marL="12700" marR="12700" marT="12700" marB="0" anchor="b"/>
                </a:tc>
                <a:tc>
                  <a:txBody>
                    <a:bodyPr/>
                    <a:lstStyle/>
                    <a:p>
                      <a:pPr algn="r" fontAlgn="b"/>
                      <a:r>
                        <a:rPr lang="en-US" sz="1200" b="0" i="0" u="none" strike="noStrike" dirty="0">
                          <a:latin typeface="Verdana"/>
                        </a:rPr>
                        <a:t>-0.183182961</a:t>
                      </a:r>
                    </a:p>
                  </a:txBody>
                  <a:tcPr marL="12700" marR="12700" marT="12700" marB="0" anchor="b"/>
                </a:tc>
              </a:tr>
              <a:tr h="434252">
                <a:tc>
                  <a:txBody>
                    <a:bodyPr/>
                    <a:lstStyle/>
                    <a:p>
                      <a:pPr algn="r" fontAlgn="b"/>
                      <a:r>
                        <a:rPr lang="en-US" sz="1200" b="0" i="0" u="none" strike="noStrike" dirty="0" smtClean="0">
                          <a:latin typeface="Verdana"/>
                        </a:rPr>
                        <a:t>6</a:t>
                      </a:r>
                    </a:p>
                    <a:p>
                      <a:pPr algn="r" fontAlgn="b"/>
                      <a:endParaRPr lang="en-US" sz="1200" b="0" i="0" u="none" strike="noStrike" dirty="0">
                        <a:latin typeface="Verdana"/>
                      </a:endParaRPr>
                    </a:p>
                  </a:txBody>
                  <a:tcPr marL="12700" marR="12700" marT="12700" marB="0" anchor="b"/>
                </a:tc>
                <a:tc>
                  <a:txBody>
                    <a:bodyPr/>
                    <a:lstStyle/>
                    <a:p>
                      <a:pPr algn="r" fontAlgn="b"/>
                      <a:r>
                        <a:rPr lang="en-US" sz="1200" b="0" i="0" u="none" strike="noStrike">
                          <a:latin typeface="Verdana"/>
                        </a:rPr>
                        <a:t>0.002849221</a:t>
                      </a:r>
                    </a:p>
                  </a:txBody>
                  <a:tcPr marL="12700" marR="12700" marT="12700" marB="0" anchor="b"/>
                </a:tc>
                <a:tc>
                  <a:txBody>
                    <a:bodyPr/>
                    <a:lstStyle/>
                    <a:p>
                      <a:pPr algn="r" fontAlgn="b"/>
                      <a:r>
                        <a:rPr lang="en-US" sz="1200" b="0" i="0" u="none" strike="noStrike" dirty="0">
                          <a:latin typeface="Verdana"/>
                        </a:rPr>
                        <a:t>-0.393479319</a:t>
                      </a:r>
                    </a:p>
                  </a:txBody>
                  <a:tcPr marL="12700" marR="12700" marT="12700" marB="0" anchor="b"/>
                </a:tc>
              </a:tr>
            </a:tbl>
          </a:graphicData>
        </a:graphic>
      </p:graphicFrame>
      <p:sp>
        <p:nvSpPr>
          <p:cNvPr id="14" name="Title 1"/>
          <p:cNvSpPr txBox="1">
            <a:spLocks/>
          </p:cNvSpPr>
          <p:nvPr/>
        </p:nvSpPr>
        <p:spPr>
          <a:xfrm>
            <a:off x="0" y="-80375"/>
            <a:ext cx="4800600" cy="542455"/>
          </a:xfrm>
          <a:prstGeom prst="rect">
            <a:avLst/>
          </a:prstGeom>
        </p:spPr>
        <p:txBody>
          <a:bodyPr vert="horz" lIns="4572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1"/>
                </a:solidFill>
                <a:effectLst/>
                <a:uLnTx/>
                <a:uFillTx/>
                <a:latin typeface="+mj-lt"/>
                <a:ea typeface="+mj-ea"/>
                <a:cs typeface="+mj-cs"/>
              </a:rPr>
              <a:t>Linear Velocity </a:t>
            </a:r>
            <a:endParaRPr kumimoji="0" lang="en-US"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6" name="TextBox 15"/>
          <p:cNvSpPr txBox="1"/>
          <p:nvPr/>
        </p:nvSpPr>
        <p:spPr>
          <a:xfrm>
            <a:off x="0" y="3826979"/>
            <a:ext cx="5321604" cy="3093154"/>
          </a:xfrm>
          <a:prstGeom prst="rect">
            <a:avLst/>
          </a:prstGeom>
          <a:noFill/>
        </p:spPr>
        <p:txBody>
          <a:bodyPr wrap="square" rtlCol="0">
            <a:spAutoFit/>
          </a:bodyPr>
          <a:lstStyle/>
          <a:p>
            <a:pPr>
              <a:buFont typeface="Arial"/>
              <a:buChar char="•"/>
            </a:pPr>
            <a:r>
              <a:rPr lang="en-US" sz="1500" dirty="0" smtClean="0"/>
              <a:t>Linear Velocity in Y-direction for rotation 1-3 is approximately 0 because there is no change in velocity as hoop only moving in X-direction. </a:t>
            </a:r>
          </a:p>
          <a:p>
            <a:pPr>
              <a:buFont typeface="Arial"/>
              <a:buChar char="•"/>
            </a:pPr>
            <a:r>
              <a:rPr lang="en-US" sz="1500" dirty="0" smtClean="0"/>
              <a:t>In rotation 4-6, the Linear Velocity gets more negative because its speeding up in negative direction. </a:t>
            </a:r>
          </a:p>
          <a:p>
            <a:pPr>
              <a:buFont typeface="Arial"/>
              <a:buChar char="•"/>
            </a:pPr>
            <a:r>
              <a:rPr lang="en-US" sz="1500" dirty="0" smtClean="0"/>
              <a:t>Rotation 6, in </a:t>
            </a:r>
            <a:r>
              <a:rPr lang="en-US" sz="1500" dirty="0" err="1" smtClean="0"/>
              <a:t>Vx</a:t>
            </a:r>
            <a:r>
              <a:rPr lang="en-US" sz="1500" dirty="0" smtClean="0"/>
              <a:t>, is almost 0 because there is little to no movement in the </a:t>
            </a:r>
            <a:r>
              <a:rPr lang="en-US" sz="1500" dirty="0" err="1" smtClean="0"/>
              <a:t>x</a:t>
            </a:r>
            <a:r>
              <a:rPr lang="en-US" sz="1500" dirty="0" smtClean="0"/>
              <a:t> direction, most is in the Y. </a:t>
            </a:r>
          </a:p>
          <a:p>
            <a:pPr>
              <a:buFont typeface="Arial"/>
              <a:buChar char="•"/>
            </a:pPr>
            <a:r>
              <a:rPr lang="en-US" sz="1500" dirty="0" err="1" smtClean="0"/>
              <a:t>Vx</a:t>
            </a:r>
            <a:r>
              <a:rPr lang="en-US" sz="1500" dirty="0" smtClean="0"/>
              <a:t>- allows us to see that once hip motion stops, the hoop doesn’t make a full rotation in the </a:t>
            </a:r>
            <a:r>
              <a:rPr lang="en-US" sz="1500" dirty="0" err="1" smtClean="0"/>
              <a:t>x</a:t>
            </a:r>
            <a:r>
              <a:rPr lang="en-US" sz="1500" dirty="0" smtClean="0"/>
              <a:t>-direction but rather begins to rapidly drop in the </a:t>
            </a:r>
            <a:r>
              <a:rPr lang="en-US" sz="1500" dirty="0" err="1" smtClean="0"/>
              <a:t>y</a:t>
            </a:r>
            <a:r>
              <a:rPr lang="en-US" sz="1500" dirty="0" smtClean="0"/>
              <a:t>-direction. </a:t>
            </a:r>
          </a:p>
          <a:p>
            <a:pPr lvl="1">
              <a:buFont typeface="Arial"/>
              <a:buChar char="•"/>
            </a:pPr>
            <a:r>
              <a:rPr lang="en-US" sz="1500" dirty="0" smtClean="0"/>
              <a:t>Graph shows that a little after 4 second the graph fails to swing forward and goes flat (mostly dropping).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0"/>
            <a:ext cx="5922835" cy="6536592"/>
          </a:xfrm>
          <a:prstGeom prst="rect">
            <a:avLst/>
          </a:prstGeom>
        </p:spPr>
      </p:pic>
      <p:sp>
        <p:nvSpPr>
          <p:cNvPr id="2" name="Title 1"/>
          <p:cNvSpPr>
            <a:spLocks noGrp="1"/>
          </p:cNvSpPr>
          <p:nvPr>
            <p:ph type="title"/>
          </p:nvPr>
        </p:nvSpPr>
        <p:spPr>
          <a:xfrm rot="5400000">
            <a:off x="6469028" y="6265365"/>
            <a:ext cx="4800600" cy="542455"/>
          </a:xfrm>
        </p:spPr>
        <p:txBody>
          <a:bodyPr/>
          <a:lstStyle/>
          <a:p>
            <a:r>
              <a:rPr lang="en-US" dirty="0" smtClean="0"/>
              <a:t>Linear Velocity </a:t>
            </a:r>
            <a:endParaRPr lang="en-US" dirty="0"/>
          </a:p>
        </p:txBody>
      </p:sp>
      <p:sp>
        <p:nvSpPr>
          <p:cNvPr id="6" name="Content Placeholder 5"/>
          <p:cNvSpPr>
            <a:spLocks noGrp="1"/>
          </p:cNvSpPr>
          <p:nvPr>
            <p:ph sz="half" idx="2"/>
          </p:nvPr>
        </p:nvSpPr>
        <p:spPr>
          <a:xfrm>
            <a:off x="5622877" y="4136292"/>
            <a:ext cx="3300473" cy="2721708"/>
          </a:xfrm>
        </p:spPr>
        <p:txBody>
          <a:bodyPr>
            <a:normAutofit fontScale="85000" lnSpcReduction="10000"/>
          </a:bodyPr>
          <a:lstStyle/>
          <a:p>
            <a:r>
              <a:rPr lang="en-US" dirty="0" smtClean="0"/>
              <a:t>After rotation 3, hips stop motion, therefore, no linear velocity in the X or Y because  no change in distance.</a:t>
            </a:r>
          </a:p>
          <a:p>
            <a:r>
              <a:rPr lang="en-US" dirty="0" err="1" smtClean="0"/>
              <a:t>Vx</a:t>
            </a:r>
            <a:r>
              <a:rPr lang="en-US" dirty="0" smtClean="0"/>
              <a:t>: Rotation 1 to 2: hips slow down (preparation for fill stop) so movement in </a:t>
            </a:r>
            <a:r>
              <a:rPr lang="en-US" dirty="0" err="1" smtClean="0"/>
              <a:t>x</a:t>
            </a:r>
            <a:r>
              <a:rPr lang="en-US" dirty="0" smtClean="0"/>
              <a:t>-direction decreases.</a:t>
            </a:r>
          </a:p>
          <a:p>
            <a:r>
              <a:rPr lang="en-US" dirty="0" err="1" smtClean="0"/>
              <a:t>Vy</a:t>
            </a:r>
            <a:r>
              <a:rPr lang="en-US" dirty="0" smtClean="0"/>
              <a:t>: hips slow down, thus, less movement in Y-direction.</a:t>
            </a:r>
            <a:endParaRPr lang="en-US" dirty="0"/>
          </a:p>
        </p:txBody>
      </p:sp>
      <p:sp>
        <p:nvSpPr>
          <p:cNvPr id="7" name="Text Placeholder 6"/>
          <p:cNvSpPr>
            <a:spLocks noGrp="1"/>
          </p:cNvSpPr>
          <p:nvPr>
            <p:ph type="body" sz="quarter" idx="3"/>
          </p:nvPr>
        </p:nvSpPr>
        <p:spPr>
          <a:xfrm>
            <a:off x="6108474" y="143671"/>
            <a:ext cx="2613532" cy="258830"/>
          </a:xfrm>
        </p:spPr>
        <p:txBody>
          <a:bodyPr>
            <a:noAutofit/>
          </a:bodyPr>
          <a:lstStyle/>
          <a:p>
            <a:r>
              <a:rPr lang="en-US" sz="1200" b="1" dirty="0" smtClean="0"/>
              <a:t>Hip</a:t>
            </a:r>
            <a:endParaRPr lang="en-US" sz="1200" b="1" dirty="0"/>
          </a:p>
        </p:txBody>
      </p:sp>
      <p:graphicFrame>
        <p:nvGraphicFramePr>
          <p:cNvPr id="10" name="Content Placeholder 9"/>
          <p:cNvGraphicFramePr>
            <a:graphicFrameLocks noGrp="1"/>
          </p:cNvGraphicFramePr>
          <p:nvPr>
            <p:ph sz="quarter" idx="4"/>
          </p:nvPr>
        </p:nvGraphicFramePr>
        <p:xfrm>
          <a:off x="5907130" y="464461"/>
          <a:ext cx="3217723" cy="3515360"/>
        </p:xfrm>
        <a:graphic>
          <a:graphicData uri="http://schemas.openxmlformats.org/drawingml/2006/table">
            <a:tbl>
              <a:tblPr firstRow="1" bandRow="1">
                <a:tableStyleId>{5C22544A-7EE6-4342-B048-85BDC9FD1C3A}</a:tableStyleId>
              </a:tblPr>
              <a:tblGrid>
                <a:gridCol w="1419121"/>
                <a:gridCol w="975687"/>
                <a:gridCol w="822915"/>
              </a:tblGrid>
              <a:tr h="370840">
                <a:tc>
                  <a:txBody>
                    <a:bodyPr/>
                    <a:lstStyle/>
                    <a:p>
                      <a:r>
                        <a:rPr lang="en-US" sz="1200" dirty="0" smtClean="0"/>
                        <a:t>Hip and Rotation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err="1" smtClean="0">
                          <a:latin typeface="Verdana"/>
                        </a:rPr>
                        <a:t>Vx</a:t>
                      </a:r>
                      <a:r>
                        <a:rPr lang="en-US" sz="1200" b="1" i="0" u="none" strike="noStrike" dirty="0" smtClean="0">
                          <a:latin typeface="Verdana"/>
                        </a:rPr>
                        <a:t> (</a:t>
                      </a:r>
                      <a:r>
                        <a:rPr lang="en-US" sz="1200" b="1" i="0" u="none" strike="noStrike" dirty="0" err="1" smtClean="0">
                          <a:latin typeface="Verdana"/>
                        </a:rPr>
                        <a:t>m/s</a:t>
                      </a:r>
                      <a:r>
                        <a:rPr lang="en-US" sz="1200" b="1" i="0" u="none" strike="noStrike" dirty="0" smtClean="0">
                          <a:latin typeface="Verdana"/>
                        </a:rPr>
                        <a:t>)</a:t>
                      </a:r>
                    </a:p>
                    <a:p>
                      <a:endParaRPr lang="en-US" dirty="0"/>
                    </a:p>
                  </a:txBody>
                  <a:tcPr/>
                </a:tc>
                <a:tc>
                  <a:txBody>
                    <a:bodyPr/>
                    <a:lstStyle/>
                    <a:p>
                      <a:r>
                        <a:rPr lang="en-US" sz="1200" b="1" dirty="0" err="1" smtClean="0"/>
                        <a:t>Vy</a:t>
                      </a:r>
                      <a:r>
                        <a:rPr lang="en-US" sz="1200" b="1" dirty="0" smtClean="0"/>
                        <a:t> (</a:t>
                      </a:r>
                      <a:r>
                        <a:rPr lang="en-US" sz="1200" b="1" dirty="0" err="1" smtClean="0"/>
                        <a:t>m/s</a:t>
                      </a:r>
                      <a:r>
                        <a:rPr lang="en-US" sz="1200" b="1" dirty="0" smtClean="0"/>
                        <a:t>)</a:t>
                      </a:r>
                      <a:endParaRPr lang="en-US" sz="1200" b="1" dirty="0"/>
                    </a:p>
                  </a:txBody>
                  <a:tcPr/>
                </a:tc>
              </a:tr>
              <a:tr h="370840">
                <a:tc>
                  <a:txBody>
                    <a:bodyPr/>
                    <a:lstStyle/>
                    <a:p>
                      <a:pPr algn="l" fontAlgn="b"/>
                      <a:r>
                        <a:rPr lang="en-US" sz="1200" b="1" i="0" u="none" strike="noStrike" dirty="0">
                          <a:latin typeface="Verdana"/>
                        </a:rPr>
                        <a:t>left</a:t>
                      </a:r>
                    </a:p>
                  </a:txBody>
                  <a:tcPr marL="12700" marR="12700" marT="12700" marB="0" anchor="b"/>
                </a:tc>
                <a:tc>
                  <a:txBody>
                    <a:bodyPr/>
                    <a:lstStyle/>
                    <a:p>
                      <a:pPr algn="l" fontAlgn="b"/>
                      <a:endParaRPr lang="en-US" sz="1200" b="0" i="0" u="none" strike="noStrike" dirty="0">
                        <a:latin typeface="Verdana"/>
                      </a:endParaRPr>
                    </a:p>
                  </a:txBody>
                  <a:tcPr marL="12700" marR="12700" marT="12700" marB="0" anchor="b"/>
                </a:tc>
                <a:tc>
                  <a:txBody>
                    <a:bodyPr/>
                    <a:lstStyle/>
                    <a:p>
                      <a:pPr algn="l" fontAlgn="b"/>
                      <a:endParaRPr lang="en-US" sz="1200" b="0" i="0" u="none" strike="noStrike" dirty="0">
                        <a:latin typeface="Verdana"/>
                      </a:endParaRPr>
                    </a:p>
                  </a:txBody>
                  <a:tcPr marL="12700" marR="12700" marT="12700" marB="0" anchor="b"/>
                </a:tc>
              </a:tr>
              <a:tr h="370840">
                <a:tc>
                  <a:txBody>
                    <a:bodyPr/>
                    <a:lstStyle/>
                    <a:p>
                      <a:pPr algn="r" fontAlgn="b"/>
                      <a:r>
                        <a:rPr lang="en-US" sz="1200" b="0" i="0" u="none" strike="noStrike" dirty="0">
                          <a:latin typeface="Verdana"/>
                        </a:rPr>
                        <a:t>1</a:t>
                      </a:r>
                    </a:p>
                  </a:txBody>
                  <a:tcPr marL="12700" marR="12700" marT="12700" marB="0" anchor="b"/>
                </a:tc>
                <a:tc>
                  <a:txBody>
                    <a:bodyPr/>
                    <a:lstStyle/>
                    <a:p>
                      <a:pPr algn="r" fontAlgn="b"/>
                      <a:r>
                        <a:rPr lang="en-US" sz="1200" b="0" i="0" u="none" strike="noStrike">
                          <a:latin typeface="Verdana"/>
                        </a:rPr>
                        <a:t>0.2644</a:t>
                      </a:r>
                    </a:p>
                  </a:txBody>
                  <a:tcPr marL="12700" marR="12700" marT="12700" marB="0" anchor="b"/>
                </a:tc>
                <a:tc>
                  <a:txBody>
                    <a:bodyPr/>
                    <a:lstStyle/>
                    <a:p>
                      <a:pPr algn="r" fontAlgn="b"/>
                      <a:r>
                        <a:rPr lang="en-US" sz="1200" b="0" i="0" u="none" strike="noStrike">
                          <a:latin typeface="Verdana"/>
                        </a:rPr>
                        <a:t>0.0558</a:t>
                      </a:r>
                    </a:p>
                  </a:txBody>
                  <a:tcPr marL="12700" marR="12700" marT="12700" marB="0" anchor="b"/>
                </a:tc>
              </a:tr>
              <a:tr h="370840">
                <a:tc>
                  <a:txBody>
                    <a:bodyPr/>
                    <a:lstStyle/>
                    <a:p>
                      <a:pPr algn="r" fontAlgn="b"/>
                      <a:r>
                        <a:rPr lang="en-US" sz="1200" b="0" i="0" u="none" strike="noStrike" dirty="0">
                          <a:latin typeface="Verdana"/>
                        </a:rPr>
                        <a:t>2</a:t>
                      </a:r>
                    </a:p>
                  </a:txBody>
                  <a:tcPr marL="12700" marR="12700" marT="12700" marB="0" anchor="b"/>
                </a:tc>
                <a:tc>
                  <a:txBody>
                    <a:bodyPr/>
                    <a:lstStyle/>
                    <a:p>
                      <a:pPr algn="r" fontAlgn="b"/>
                      <a:r>
                        <a:rPr lang="en-US" sz="1200" b="0" i="0" u="none" strike="noStrike">
                          <a:latin typeface="Verdana"/>
                        </a:rPr>
                        <a:t>0.1832</a:t>
                      </a:r>
                    </a:p>
                  </a:txBody>
                  <a:tcPr marL="12700" marR="12700" marT="12700" marB="0" anchor="b"/>
                </a:tc>
                <a:tc>
                  <a:txBody>
                    <a:bodyPr/>
                    <a:lstStyle/>
                    <a:p>
                      <a:pPr algn="r" fontAlgn="b"/>
                      <a:r>
                        <a:rPr lang="en-US" sz="1200" b="0" i="0" u="none" strike="noStrike">
                          <a:latin typeface="Verdana"/>
                        </a:rPr>
                        <a:t>0.0639</a:t>
                      </a:r>
                    </a:p>
                  </a:txBody>
                  <a:tcPr marL="12700" marR="12700" marT="12700" marB="0" anchor="b"/>
                </a:tc>
              </a:tr>
              <a:tr h="370840">
                <a:tc>
                  <a:txBody>
                    <a:bodyPr/>
                    <a:lstStyle/>
                    <a:p>
                      <a:pPr algn="r" fontAlgn="b"/>
                      <a:r>
                        <a:rPr lang="en-US" sz="1200" b="0" i="0" u="none" strike="noStrike">
                          <a:latin typeface="Verdana"/>
                        </a:rPr>
                        <a:t>3</a:t>
                      </a:r>
                    </a:p>
                  </a:txBody>
                  <a:tcPr marL="12700" marR="12700" marT="12700" marB="0" anchor="b"/>
                </a:tc>
                <a:tc>
                  <a:txBody>
                    <a:bodyPr/>
                    <a:lstStyle/>
                    <a:p>
                      <a:pPr algn="r" fontAlgn="b"/>
                      <a:r>
                        <a:rPr lang="en-US" sz="1200" b="0" i="0" u="none" strike="noStrike">
                          <a:latin typeface="Verdana"/>
                        </a:rPr>
                        <a:t>0.1882</a:t>
                      </a:r>
                    </a:p>
                  </a:txBody>
                  <a:tcPr marL="12700" marR="12700" marT="12700" marB="0" anchor="b"/>
                </a:tc>
                <a:tc>
                  <a:txBody>
                    <a:bodyPr/>
                    <a:lstStyle/>
                    <a:p>
                      <a:pPr algn="r" fontAlgn="b"/>
                      <a:r>
                        <a:rPr lang="en-US" sz="1200" b="0" i="0" u="none" strike="noStrike">
                          <a:latin typeface="Verdana"/>
                        </a:rPr>
                        <a:t>0.0394</a:t>
                      </a:r>
                    </a:p>
                  </a:txBody>
                  <a:tcPr marL="12700" marR="12700" marT="12700" marB="0" anchor="b"/>
                </a:tc>
              </a:tr>
              <a:tr h="370840">
                <a:tc>
                  <a:txBody>
                    <a:bodyPr/>
                    <a:lstStyle/>
                    <a:p>
                      <a:pPr algn="l" fontAlgn="b"/>
                      <a:r>
                        <a:rPr lang="en-US" sz="1200" b="1" i="0" u="none" strike="noStrike">
                          <a:latin typeface="Verdana"/>
                        </a:rPr>
                        <a:t>right</a:t>
                      </a:r>
                    </a:p>
                  </a:txBody>
                  <a:tcPr marL="12700" marR="12700" marT="12700" marB="0" anchor="b"/>
                </a:tc>
                <a:tc>
                  <a:txBody>
                    <a:bodyPr/>
                    <a:lstStyle/>
                    <a:p>
                      <a:pPr algn="l" fontAlgn="b"/>
                      <a:endParaRPr lang="en-US" sz="1200" b="0" i="0" u="none" strike="noStrike">
                        <a:latin typeface="Verdana"/>
                      </a:endParaRPr>
                    </a:p>
                  </a:txBody>
                  <a:tcPr marL="12700" marR="12700" marT="12700" marB="0" anchor="b"/>
                </a:tc>
                <a:tc>
                  <a:txBody>
                    <a:bodyPr/>
                    <a:lstStyle/>
                    <a:p>
                      <a:pPr algn="l" fontAlgn="b"/>
                      <a:endParaRPr lang="en-US" sz="1200" b="0" i="0" u="none" strike="noStrike">
                        <a:latin typeface="Verdana"/>
                      </a:endParaRPr>
                    </a:p>
                  </a:txBody>
                  <a:tcPr marL="12700" marR="12700" marT="12700" marB="0" anchor="b"/>
                </a:tc>
              </a:tr>
              <a:tr h="370840">
                <a:tc>
                  <a:txBody>
                    <a:bodyPr/>
                    <a:lstStyle/>
                    <a:p>
                      <a:pPr algn="r" fontAlgn="b"/>
                      <a:r>
                        <a:rPr lang="en-US" sz="1200" b="0" i="0" u="none" strike="noStrike">
                          <a:latin typeface="Verdana"/>
                        </a:rPr>
                        <a:t>1</a:t>
                      </a:r>
                    </a:p>
                  </a:txBody>
                  <a:tcPr marL="12700" marR="12700" marT="12700" marB="0" anchor="b"/>
                </a:tc>
                <a:tc>
                  <a:txBody>
                    <a:bodyPr/>
                    <a:lstStyle/>
                    <a:p>
                      <a:pPr algn="r" fontAlgn="b"/>
                      <a:r>
                        <a:rPr lang="en-US" sz="1200" b="0" i="0" u="none" strike="noStrike">
                          <a:latin typeface="Verdana"/>
                        </a:rPr>
                        <a:t>0.2308</a:t>
                      </a:r>
                    </a:p>
                  </a:txBody>
                  <a:tcPr marL="12700" marR="12700" marT="12700" marB="0" anchor="b"/>
                </a:tc>
                <a:tc>
                  <a:txBody>
                    <a:bodyPr/>
                    <a:lstStyle/>
                    <a:p>
                      <a:pPr algn="r" fontAlgn="b"/>
                      <a:r>
                        <a:rPr lang="en-US" sz="1200" b="0" i="0" u="none" strike="noStrike">
                          <a:latin typeface="Verdana"/>
                        </a:rPr>
                        <a:t>0.0669</a:t>
                      </a:r>
                    </a:p>
                  </a:txBody>
                  <a:tcPr marL="12700" marR="12700" marT="12700" marB="0" anchor="b"/>
                </a:tc>
              </a:tr>
              <a:tr h="370840">
                <a:tc>
                  <a:txBody>
                    <a:bodyPr/>
                    <a:lstStyle/>
                    <a:p>
                      <a:pPr algn="r" fontAlgn="b"/>
                      <a:r>
                        <a:rPr lang="en-US" sz="1200" b="0" i="0" u="none" strike="noStrike">
                          <a:latin typeface="Verdana"/>
                        </a:rPr>
                        <a:t>2</a:t>
                      </a:r>
                    </a:p>
                  </a:txBody>
                  <a:tcPr marL="12700" marR="12700" marT="12700" marB="0" anchor="b"/>
                </a:tc>
                <a:tc>
                  <a:txBody>
                    <a:bodyPr/>
                    <a:lstStyle/>
                    <a:p>
                      <a:pPr algn="r" fontAlgn="b"/>
                      <a:r>
                        <a:rPr lang="en-US" sz="1200" b="0" i="0" u="none" strike="noStrike">
                          <a:latin typeface="Verdana"/>
                        </a:rPr>
                        <a:t>0.1784</a:t>
                      </a:r>
                    </a:p>
                  </a:txBody>
                  <a:tcPr marL="12700" marR="12700" marT="12700" marB="0" anchor="b"/>
                </a:tc>
                <a:tc>
                  <a:txBody>
                    <a:bodyPr/>
                    <a:lstStyle/>
                    <a:p>
                      <a:pPr algn="r" fontAlgn="b"/>
                      <a:r>
                        <a:rPr lang="en-US" sz="1200" b="0" i="0" u="none" strike="noStrike">
                          <a:latin typeface="Verdana"/>
                        </a:rPr>
                        <a:t>0.0789</a:t>
                      </a:r>
                    </a:p>
                  </a:txBody>
                  <a:tcPr marL="12700" marR="12700" marT="12700" marB="0" anchor="b"/>
                </a:tc>
              </a:tr>
              <a:tr h="370840">
                <a:tc>
                  <a:txBody>
                    <a:bodyPr/>
                    <a:lstStyle/>
                    <a:p>
                      <a:pPr algn="r" fontAlgn="b"/>
                      <a:r>
                        <a:rPr lang="en-US" sz="1200" b="0" i="0" u="none" strike="noStrike">
                          <a:latin typeface="Verdana"/>
                        </a:rPr>
                        <a:t>3</a:t>
                      </a:r>
                    </a:p>
                  </a:txBody>
                  <a:tcPr marL="12700" marR="12700" marT="12700" marB="0" anchor="b"/>
                </a:tc>
                <a:tc>
                  <a:txBody>
                    <a:bodyPr/>
                    <a:lstStyle/>
                    <a:p>
                      <a:pPr algn="r" fontAlgn="b"/>
                      <a:r>
                        <a:rPr lang="en-US" sz="1200" b="0" i="0" u="none" strike="noStrike" dirty="0">
                          <a:latin typeface="Verdana"/>
                        </a:rPr>
                        <a:t>0.1787</a:t>
                      </a:r>
                    </a:p>
                  </a:txBody>
                  <a:tcPr marL="12700" marR="12700" marT="12700" marB="0" anchor="b"/>
                </a:tc>
                <a:tc>
                  <a:txBody>
                    <a:bodyPr/>
                    <a:lstStyle/>
                    <a:p>
                      <a:pPr algn="r" fontAlgn="b"/>
                      <a:r>
                        <a:rPr lang="en-US" sz="1200" b="0" i="0" u="none" strike="noStrike" dirty="0">
                          <a:latin typeface="Verdana"/>
                        </a:rPr>
                        <a:t>0.0584</a:t>
                      </a:r>
                    </a:p>
                  </a:txBody>
                  <a:tcPr marL="12700" marR="12700" marT="12700" marB="0" anchor="b"/>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0"/>
            <a:ext cx="3662440" cy="3895321"/>
          </a:xfrm>
          <a:prstGeom prst="rect">
            <a:avLst/>
          </a:prstGeom>
        </p:spPr>
      </p:pic>
      <p:sp>
        <p:nvSpPr>
          <p:cNvPr id="23" name="Text Placeholder 22"/>
          <p:cNvSpPr>
            <a:spLocks noGrp="1"/>
          </p:cNvSpPr>
          <p:nvPr>
            <p:ph type="body" sz="half" idx="2"/>
          </p:nvPr>
        </p:nvSpPr>
        <p:spPr>
          <a:xfrm>
            <a:off x="6438565" y="3254375"/>
            <a:ext cx="2705433" cy="4221711"/>
          </a:xfrm>
        </p:spPr>
        <p:txBody>
          <a:bodyPr>
            <a:normAutofit/>
          </a:bodyPr>
          <a:lstStyle/>
          <a:p>
            <a:pPr>
              <a:buFont typeface="Arial"/>
              <a:buChar char="•"/>
            </a:pPr>
            <a:r>
              <a:rPr lang="en-US" sz="1400" dirty="0" smtClean="0">
                <a:latin typeface="Times New Roman"/>
                <a:cs typeface="Times New Roman"/>
              </a:rPr>
              <a:t>∆KE is the amount of additional KE required from the hips.</a:t>
            </a:r>
          </a:p>
          <a:p>
            <a:pPr>
              <a:buFont typeface="Arial"/>
              <a:buChar char="•"/>
            </a:pPr>
            <a:r>
              <a:rPr lang="en-US" sz="1400" b="1" dirty="0" smtClean="0">
                <a:latin typeface="Times New Roman"/>
                <a:ea typeface="Cambria"/>
                <a:cs typeface="Times New Roman"/>
              </a:rPr>
              <a:t>∆(</a:t>
            </a:r>
            <a:r>
              <a:rPr lang="en-US" sz="1400" b="1" dirty="0" err="1" smtClean="0">
                <a:latin typeface="Times New Roman"/>
                <a:ea typeface="Cambria"/>
                <a:cs typeface="Times New Roman"/>
              </a:rPr>
              <a:t>KE</a:t>
            </a:r>
            <a:r>
              <a:rPr lang="en-US" sz="1400" b="1" baseline="-25000" dirty="0" err="1" smtClean="0">
                <a:latin typeface="Times New Roman"/>
                <a:ea typeface="Cambria"/>
                <a:cs typeface="Times New Roman"/>
              </a:rPr>
              <a:t>r</a:t>
            </a:r>
            <a:r>
              <a:rPr lang="en-US" sz="1400" b="1" baseline="-25000" dirty="0" smtClean="0">
                <a:latin typeface="Times New Roman"/>
                <a:ea typeface="Cambria"/>
                <a:cs typeface="Times New Roman"/>
              </a:rPr>
              <a:t>—</a:t>
            </a:r>
            <a:r>
              <a:rPr lang="en-US" sz="1400" b="1" dirty="0" smtClean="0">
                <a:latin typeface="Times New Roman"/>
                <a:ea typeface="Cambria"/>
                <a:cs typeface="Times New Roman"/>
              </a:rPr>
              <a:t>KE</a:t>
            </a:r>
            <a:r>
              <a:rPr lang="en-US" sz="1400" b="1" baseline="-25000" dirty="0" smtClean="0">
                <a:latin typeface="Times New Roman"/>
                <a:ea typeface="Cambria"/>
                <a:cs typeface="Times New Roman"/>
              </a:rPr>
              <a:t>1</a:t>
            </a:r>
            <a:r>
              <a:rPr lang="en-US" sz="1400" b="1" dirty="0" smtClean="0">
                <a:latin typeface="Times New Roman"/>
                <a:ea typeface="Cambria"/>
                <a:cs typeface="Times New Roman"/>
              </a:rPr>
              <a:t>)= Work </a:t>
            </a:r>
            <a:r>
              <a:rPr lang="en-US" sz="1400" dirty="0" smtClean="0">
                <a:latin typeface="Times New Roman"/>
                <a:ea typeface="Cambria"/>
                <a:cs typeface="Times New Roman"/>
              </a:rPr>
              <a:t>tells us how much work the hips were moving relative to the first rotation.</a:t>
            </a:r>
          </a:p>
          <a:p>
            <a:pPr lvl="1">
              <a:buFont typeface="Arial"/>
              <a:buChar char="•"/>
            </a:pPr>
            <a:r>
              <a:rPr lang="en-US" sz="1400" dirty="0" smtClean="0">
                <a:latin typeface="Times New Roman"/>
                <a:ea typeface="Cambria"/>
                <a:cs typeface="Times New Roman"/>
              </a:rPr>
              <a:t>Fairly constants for each hip through rotations.</a:t>
            </a:r>
          </a:p>
          <a:p>
            <a:pPr lvl="1">
              <a:buFont typeface="Arial"/>
              <a:buChar char="•"/>
            </a:pPr>
            <a:r>
              <a:rPr lang="en-US" dirty="0" smtClean="0">
                <a:latin typeface="Times New Roman"/>
                <a:ea typeface="Cambria"/>
                <a:cs typeface="Times New Roman"/>
              </a:rPr>
              <a:t>Moving and working to keep hoop in motion at same position.</a:t>
            </a:r>
          </a:p>
          <a:p>
            <a:pPr>
              <a:buFont typeface="Arial"/>
              <a:buChar char="•"/>
            </a:pPr>
            <a:r>
              <a:rPr lang="en-US" dirty="0" smtClean="0">
                <a:latin typeface="Times New Roman"/>
                <a:ea typeface="Cambria"/>
                <a:cs typeface="Times New Roman"/>
              </a:rPr>
              <a:t>Difference between hips because one could potentially move more than the other.</a:t>
            </a:r>
          </a:p>
          <a:p>
            <a:pPr lvl="1">
              <a:buFont typeface="Arial"/>
              <a:buChar char="•"/>
            </a:pPr>
            <a:r>
              <a:rPr lang="en-US" dirty="0" smtClean="0">
                <a:latin typeface="Times New Roman"/>
                <a:ea typeface="Cambria"/>
                <a:cs typeface="Times New Roman"/>
              </a:rPr>
              <a:t>Left use to make more motion and right used for stability </a:t>
            </a:r>
            <a:endParaRPr lang="en-US" b="1" dirty="0" smtClean="0">
              <a:latin typeface="Times New Roman"/>
              <a:ea typeface="Cambria"/>
              <a:cs typeface="Times New Roman"/>
            </a:endParaRPr>
          </a:p>
        </p:txBody>
      </p:sp>
      <p:sp>
        <p:nvSpPr>
          <p:cNvPr id="25" name="Text Placeholder 24"/>
          <p:cNvSpPr>
            <a:spLocks noGrp="1"/>
          </p:cNvSpPr>
          <p:nvPr>
            <p:ph type="body" sz="half" idx="15"/>
          </p:nvPr>
        </p:nvSpPr>
        <p:spPr>
          <a:xfrm>
            <a:off x="6619874" y="381002"/>
            <a:ext cx="2524126" cy="2681966"/>
          </a:xfrm>
        </p:spPr>
        <p:txBody>
          <a:bodyPr>
            <a:noAutofit/>
          </a:bodyPr>
          <a:lstStyle/>
          <a:p>
            <a:pPr>
              <a:spcBef>
                <a:spcPts val="0"/>
              </a:spcBef>
              <a:buFont typeface="Arial"/>
              <a:buChar char="•"/>
            </a:pPr>
            <a:r>
              <a:rPr lang="en-US" sz="1370" dirty="0" smtClean="0">
                <a:latin typeface="Times New Roman"/>
                <a:cs typeface="Times New Roman"/>
              </a:rPr>
              <a:t>Hip needs to oppose the force of gravity (mg) so the acceleration found allows us to calculate the force at which the hoop falls (in free fall). </a:t>
            </a:r>
          </a:p>
          <a:p>
            <a:pPr>
              <a:spcBef>
                <a:spcPts val="0"/>
              </a:spcBef>
              <a:buFont typeface="Arial"/>
              <a:buChar char="•"/>
            </a:pPr>
            <a:r>
              <a:rPr lang="en-US" sz="1370" dirty="0" smtClean="0">
                <a:latin typeface="Times New Roman"/>
                <a:cs typeface="Times New Roman"/>
              </a:rPr>
              <a:t>Force of freefall is equal and opposite to force of Hip.</a:t>
            </a:r>
          </a:p>
          <a:p>
            <a:pPr>
              <a:spcBef>
                <a:spcPts val="0"/>
              </a:spcBef>
              <a:buFont typeface="Arial"/>
              <a:buChar char="•"/>
            </a:pPr>
            <a:r>
              <a:rPr lang="en-US" sz="1370" dirty="0" smtClean="0">
                <a:latin typeface="Times New Roman"/>
                <a:cs typeface="Times New Roman"/>
              </a:rPr>
              <a:t>Acceleration negative once hip stop motion because hoop slowing down as it moved down.</a:t>
            </a:r>
          </a:p>
          <a:p>
            <a:pPr>
              <a:spcBef>
                <a:spcPts val="0"/>
              </a:spcBef>
              <a:buFont typeface="Arial"/>
              <a:buChar char="•"/>
            </a:pPr>
            <a:r>
              <a:rPr lang="en-US" sz="1370" dirty="0" smtClean="0">
                <a:latin typeface="Times New Roman"/>
                <a:cs typeface="Times New Roman"/>
              </a:rPr>
              <a:t>Average force Hips need to do in rotations to keep it from falling. </a:t>
            </a:r>
          </a:p>
        </p:txBody>
      </p:sp>
      <p:sp>
        <p:nvSpPr>
          <p:cNvPr id="9" name="Text Placeholder 8"/>
          <p:cNvSpPr>
            <a:spLocks noGrp="1"/>
          </p:cNvSpPr>
          <p:nvPr>
            <p:ph type="body" sz="half" idx="16"/>
          </p:nvPr>
        </p:nvSpPr>
        <p:spPr>
          <a:xfrm>
            <a:off x="6619874" y="1"/>
            <a:ext cx="2524126" cy="381000"/>
          </a:xfrm>
        </p:spPr>
        <p:txBody>
          <a:bodyPr/>
          <a:lstStyle/>
          <a:p>
            <a:r>
              <a:rPr lang="en-US" dirty="0" smtClean="0"/>
              <a:t>Force on the Hip</a:t>
            </a:r>
            <a:endParaRPr lang="en-US" dirty="0"/>
          </a:p>
        </p:txBody>
      </p:sp>
      <p:sp>
        <p:nvSpPr>
          <p:cNvPr id="10" name="Text Placeholder 9"/>
          <p:cNvSpPr>
            <a:spLocks noGrp="1"/>
          </p:cNvSpPr>
          <p:nvPr>
            <p:ph type="body" sz="half" idx="17"/>
          </p:nvPr>
        </p:nvSpPr>
        <p:spPr>
          <a:xfrm>
            <a:off x="3932315" y="2808968"/>
            <a:ext cx="2433559" cy="674687"/>
          </a:xfrm>
        </p:spPr>
        <p:txBody>
          <a:bodyPr/>
          <a:lstStyle/>
          <a:p>
            <a:pPr algn="r"/>
            <a:r>
              <a:rPr lang="en-US" dirty="0" smtClean="0"/>
              <a:t>KE Hips</a:t>
            </a:r>
            <a:endParaRPr lang="en-US" dirty="0"/>
          </a:p>
        </p:txBody>
      </p:sp>
      <p:graphicFrame>
        <p:nvGraphicFramePr>
          <p:cNvPr id="18" name="Table 17"/>
          <p:cNvGraphicFramePr>
            <a:graphicFrameLocks noGrp="1"/>
          </p:cNvGraphicFramePr>
          <p:nvPr/>
        </p:nvGraphicFramePr>
        <p:xfrm>
          <a:off x="3478925" y="0"/>
          <a:ext cx="3140948" cy="2635250"/>
        </p:xfrm>
        <a:graphic>
          <a:graphicData uri="http://schemas.openxmlformats.org/drawingml/2006/table">
            <a:tbl>
              <a:tblPr firstRow="1" bandRow="1">
                <a:tableStyleId>{6E25E649-3F16-4E02-A733-19D2CDBF48F0}</a:tableStyleId>
              </a:tblPr>
              <a:tblGrid>
                <a:gridCol w="680325"/>
                <a:gridCol w="1047750"/>
                <a:gridCol w="627636"/>
                <a:gridCol w="785237"/>
              </a:tblGrid>
              <a:tr h="585177">
                <a:tc>
                  <a:txBody>
                    <a:bodyPr/>
                    <a:lstStyle/>
                    <a:p>
                      <a:pPr algn="l" fontAlgn="b"/>
                      <a:r>
                        <a:rPr lang="en-US" sz="1000" b="1" i="0" u="none" strike="noStrike" dirty="0" smtClean="0">
                          <a:latin typeface="Verdana"/>
                        </a:rPr>
                        <a:t>Rotation</a:t>
                      </a:r>
                      <a:endParaRPr lang="en-US" sz="1000" b="1" i="0" u="none" strike="noStrike" dirty="0">
                        <a:latin typeface="Verdana"/>
                      </a:endParaRPr>
                    </a:p>
                  </a:txBody>
                  <a:tcPr marL="12700" marR="12700" marT="12700" marB="0" anchor="b"/>
                </a:tc>
                <a:tc>
                  <a:txBody>
                    <a:bodyPr/>
                    <a:lstStyle/>
                    <a:p>
                      <a:pPr algn="l" fontAlgn="b"/>
                      <a:r>
                        <a:rPr lang="en-US" sz="1000" b="1" i="0" u="none" strike="noStrike" dirty="0">
                          <a:latin typeface="Verdana"/>
                        </a:rPr>
                        <a:t>acceleration</a:t>
                      </a:r>
                    </a:p>
                  </a:txBody>
                  <a:tcPr marL="12700" marR="12700" marT="12700" marB="0" anchor="b"/>
                </a:tc>
                <a:tc>
                  <a:txBody>
                    <a:bodyPr/>
                    <a:lstStyle/>
                    <a:p>
                      <a:pPr algn="l" fontAlgn="b"/>
                      <a:r>
                        <a:rPr lang="en-US" sz="1000" b="1" i="0" u="none" strike="noStrike" dirty="0">
                          <a:latin typeface="Verdana"/>
                        </a:rPr>
                        <a:t>Force hoop</a:t>
                      </a:r>
                    </a:p>
                  </a:txBody>
                  <a:tcPr marL="12700" marR="12700" marT="12700" marB="0" anchor="b"/>
                </a:tc>
                <a:tc>
                  <a:txBody>
                    <a:bodyPr/>
                    <a:lstStyle/>
                    <a:p>
                      <a:pPr algn="l" fontAlgn="b"/>
                      <a:r>
                        <a:rPr lang="en-US" sz="1000" b="1" i="0" u="none" strike="noStrike" dirty="0">
                          <a:latin typeface="Verdana"/>
                        </a:rPr>
                        <a:t>Force Hip</a:t>
                      </a:r>
                    </a:p>
                  </a:txBody>
                  <a:tcPr marL="12700" marR="12700" marT="12700" marB="0" anchor="b"/>
                </a:tc>
              </a:tr>
              <a:tr h="540063">
                <a:tc>
                  <a:txBody>
                    <a:bodyPr/>
                    <a:lstStyle/>
                    <a:p>
                      <a:pPr algn="r" fontAlgn="b"/>
                      <a:r>
                        <a:rPr lang="en-US" sz="1000" b="1" i="0" u="none" strike="noStrike" dirty="0" smtClean="0">
                          <a:latin typeface="Verdana"/>
                        </a:rPr>
                        <a:t>4</a:t>
                      </a:r>
                      <a:endParaRPr lang="en-US" sz="1000" b="1" i="0" u="none" strike="noStrike" dirty="0">
                        <a:latin typeface="Verdana"/>
                      </a:endParaRPr>
                    </a:p>
                  </a:txBody>
                  <a:tcPr marL="12700" marR="12700" marT="12700" marB="0" anchor="b"/>
                </a:tc>
                <a:tc>
                  <a:txBody>
                    <a:bodyPr/>
                    <a:lstStyle/>
                    <a:p>
                      <a:pPr algn="r" fontAlgn="b"/>
                      <a:r>
                        <a:rPr lang="en-US" sz="1000" b="0" i="0" u="none" strike="noStrike" dirty="0">
                          <a:latin typeface="Verdana"/>
                        </a:rPr>
                        <a:t>-0.07097</a:t>
                      </a:r>
                    </a:p>
                  </a:txBody>
                  <a:tcPr marL="12700" marR="12700" marT="12700" marB="0" anchor="b"/>
                </a:tc>
                <a:tc>
                  <a:txBody>
                    <a:bodyPr/>
                    <a:lstStyle/>
                    <a:p>
                      <a:pPr algn="r" fontAlgn="b"/>
                      <a:r>
                        <a:rPr lang="en-US" sz="1000" b="0" i="0" u="none" strike="noStrike" dirty="0">
                          <a:latin typeface="Verdana"/>
                        </a:rPr>
                        <a:t>-</a:t>
                      </a:r>
                      <a:r>
                        <a:rPr lang="en-US" sz="1000" b="0" i="0" u="none" strike="noStrike" dirty="0" smtClean="0">
                          <a:latin typeface="Verdana"/>
                        </a:rPr>
                        <a:t>0.04829</a:t>
                      </a:r>
                      <a:endParaRPr lang="en-US" sz="1000" b="0" i="0" u="none" strike="noStrike" dirty="0">
                        <a:latin typeface="Verdana"/>
                      </a:endParaRPr>
                    </a:p>
                  </a:txBody>
                  <a:tcPr marL="12700" marR="12700" marT="12700" marB="0" anchor="b"/>
                </a:tc>
                <a:tc>
                  <a:txBody>
                    <a:bodyPr/>
                    <a:lstStyle/>
                    <a:p>
                      <a:pPr algn="r" fontAlgn="b"/>
                      <a:r>
                        <a:rPr lang="en-US" sz="1000" b="0" i="0" u="none" strike="noStrike" dirty="0" smtClean="0">
                          <a:latin typeface="Verdana"/>
                        </a:rPr>
                        <a:t>0.04829</a:t>
                      </a:r>
                      <a:endParaRPr lang="en-US" sz="1000" b="0" i="0" u="none" strike="noStrike" dirty="0">
                        <a:latin typeface="Verdana"/>
                      </a:endParaRPr>
                    </a:p>
                  </a:txBody>
                  <a:tcPr marL="12700" marR="12700" marT="12700" marB="0" anchor="b"/>
                </a:tc>
              </a:tr>
              <a:tr h="540063">
                <a:tc>
                  <a:txBody>
                    <a:bodyPr/>
                    <a:lstStyle/>
                    <a:p>
                      <a:pPr algn="r" fontAlgn="b"/>
                      <a:r>
                        <a:rPr lang="en-US" sz="1000" b="1" i="0" u="none" strike="noStrike" dirty="0" smtClean="0">
                          <a:latin typeface="Verdana"/>
                        </a:rPr>
                        <a:t>5</a:t>
                      </a:r>
                      <a:endParaRPr lang="en-US" sz="1000" b="1" i="0" u="none" strike="noStrike" dirty="0">
                        <a:latin typeface="Verdana"/>
                      </a:endParaRPr>
                    </a:p>
                  </a:txBody>
                  <a:tcPr marL="12700" marR="12700" marT="12700" marB="0" anchor="b"/>
                </a:tc>
                <a:tc>
                  <a:txBody>
                    <a:bodyPr/>
                    <a:lstStyle/>
                    <a:p>
                      <a:pPr algn="r" fontAlgn="b"/>
                      <a:r>
                        <a:rPr lang="en-US" sz="1000" b="0" i="0" u="none" strike="noStrike" dirty="0">
                          <a:latin typeface="Verdana"/>
                        </a:rPr>
                        <a:t>-</a:t>
                      </a:r>
                      <a:r>
                        <a:rPr lang="en-US" sz="1000" b="0" i="0" u="none" strike="noStrike" dirty="0" smtClean="0">
                          <a:latin typeface="Verdana"/>
                        </a:rPr>
                        <a:t>0.14505</a:t>
                      </a:r>
                      <a:endParaRPr lang="en-US" sz="1000" b="0" i="0" u="none" strike="noStrike" dirty="0">
                        <a:latin typeface="Verdana"/>
                      </a:endParaRPr>
                    </a:p>
                  </a:txBody>
                  <a:tcPr marL="12700" marR="12700" marT="12700" marB="0" anchor="b"/>
                </a:tc>
                <a:tc>
                  <a:txBody>
                    <a:bodyPr/>
                    <a:lstStyle/>
                    <a:p>
                      <a:pPr algn="r" fontAlgn="b"/>
                      <a:r>
                        <a:rPr lang="en-US" sz="1000" b="0" i="0" u="none" strike="noStrike" dirty="0">
                          <a:latin typeface="Verdana"/>
                        </a:rPr>
                        <a:t>-</a:t>
                      </a:r>
                      <a:r>
                        <a:rPr lang="en-US" sz="1000" b="0" i="0" u="none" strike="noStrike" dirty="0" smtClean="0">
                          <a:latin typeface="Verdana"/>
                        </a:rPr>
                        <a:t>0.09869</a:t>
                      </a:r>
                      <a:endParaRPr lang="en-US" sz="1000" b="0" i="0" u="none" strike="noStrike" dirty="0">
                        <a:latin typeface="Verdana"/>
                      </a:endParaRPr>
                    </a:p>
                  </a:txBody>
                  <a:tcPr marL="12700" marR="12700" marT="12700" marB="0" anchor="b"/>
                </a:tc>
                <a:tc>
                  <a:txBody>
                    <a:bodyPr/>
                    <a:lstStyle/>
                    <a:p>
                      <a:pPr algn="r" fontAlgn="b"/>
                      <a:r>
                        <a:rPr lang="en-US" sz="1000" b="0" i="0" u="none" strike="noStrike" dirty="0" smtClean="0">
                          <a:latin typeface="Verdana"/>
                        </a:rPr>
                        <a:t>0.09869</a:t>
                      </a:r>
                      <a:endParaRPr lang="en-US" sz="1000" b="0" i="0" u="none" strike="noStrike" dirty="0">
                        <a:latin typeface="Verdana"/>
                      </a:endParaRPr>
                    </a:p>
                  </a:txBody>
                  <a:tcPr marL="12700" marR="12700" marT="12700" marB="0" anchor="b"/>
                </a:tc>
              </a:tr>
              <a:tr h="509572">
                <a:tc>
                  <a:txBody>
                    <a:bodyPr/>
                    <a:lstStyle/>
                    <a:p>
                      <a:pPr algn="r" fontAlgn="b"/>
                      <a:r>
                        <a:rPr lang="en-US" sz="1000" b="1" i="0" u="none" strike="noStrike" dirty="0" smtClean="0">
                          <a:latin typeface="Verdana"/>
                        </a:rPr>
                        <a:t>6</a:t>
                      </a:r>
                      <a:endParaRPr lang="en-US" sz="1000" b="1" i="0" u="none" strike="noStrike" dirty="0">
                        <a:latin typeface="Verdana"/>
                      </a:endParaRPr>
                    </a:p>
                  </a:txBody>
                  <a:tcPr marL="12700" marR="12700" marT="12700" marB="0" anchor="b"/>
                </a:tc>
                <a:tc>
                  <a:txBody>
                    <a:bodyPr/>
                    <a:lstStyle/>
                    <a:p>
                      <a:pPr algn="r" fontAlgn="b"/>
                      <a:r>
                        <a:rPr lang="en-US" sz="1000" b="0" i="0" u="none" strike="noStrike" dirty="0">
                          <a:latin typeface="Verdana"/>
                        </a:rPr>
                        <a:t>-</a:t>
                      </a:r>
                      <a:r>
                        <a:rPr lang="en-US" sz="1000" b="0" i="0" u="none" strike="noStrike" dirty="0" smtClean="0">
                          <a:latin typeface="Verdana"/>
                        </a:rPr>
                        <a:t>0.08661</a:t>
                      </a:r>
                      <a:endParaRPr lang="en-US" sz="1000" b="0" i="0" u="none" strike="noStrike" dirty="0">
                        <a:latin typeface="Verdana"/>
                      </a:endParaRPr>
                    </a:p>
                  </a:txBody>
                  <a:tcPr marL="12700" marR="12700" marT="12700" marB="0" anchor="b"/>
                </a:tc>
                <a:tc>
                  <a:txBody>
                    <a:bodyPr/>
                    <a:lstStyle/>
                    <a:p>
                      <a:pPr algn="r" fontAlgn="b"/>
                      <a:r>
                        <a:rPr lang="en-US" sz="1000" b="0" i="0" u="none" strike="noStrike" dirty="0">
                          <a:latin typeface="Verdana"/>
                        </a:rPr>
                        <a:t>-</a:t>
                      </a:r>
                      <a:r>
                        <a:rPr lang="en-US" sz="1000" b="0" i="0" u="none" strike="noStrike" dirty="0" smtClean="0">
                          <a:latin typeface="Verdana"/>
                        </a:rPr>
                        <a:t>0.05893</a:t>
                      </a:r>
                      <a:endParaRPr lang="en-US" sz="1000" b="0" i="0" u="none" strike="noStrike" dirty="0">
                        <a:latin typeface="Verdana"/>
                      </a:endParaRPr>
                    </a:p>
                  </a:txBody>
                  <a:tcPr marL="12700" marR="12700" marT="12700" marB="0" anchor="b"/>
                </a:tc>
                <a:tc>
                  <a:txBody>
                    <a:bodyPr/>
                    <a:lstStyle/>
                    <a:p>
                      <a:pPr algn="r" fontAlgn="b"/>
                      <a:r>
                        <a:rPr lang="en-US" sz="1000" b="0" i="0" u="none" strike="noStrike" dirty="0" smtClean="0">
                          <a:latin typeface="Verdana"/>
                        </a:rPr>
                        <a:t>0.05893</a:t>
                      </a:r>
                      <a:endParaRPr lang="en-US" sz="1000" b="0" i="0" u="none" strike="noStrike" dirty="0">
                        <a:latin typeface="Verdana"/>
                      </a:endParaRPr>
                    </a:p>
                  </a:txBody>
                  <a:tcPr marL="12700" marR="12700" marT="12700" marB="0" anchor="b"/>
                </a:tc>
              </a:tr>
              <a:tr h="460375">
                <a:tc gridSpan="3">
                  <a:txBody>
                    <a:bodyPr/>
                    <a:lstStyle/>
                    <a:p>
                      <a:pPr algn="ctr" fontAlgn="b"/>
                      <a:r>
                        <a:rPr lang="en-US" sz="1000" b="1" i="0" u="none" strike="noStrike" dirty="0" smtClean="0">
                          <a:latin typeface="Verdana"/>
                        </a:rPr>
                        <a:t>Average Force Hips</a:t>
                      </a:r>
                      <a:endParaRPr lang="en-US" sz="1000" b="1" i="0" u="none" strike="noStrike" dirty="0">
                        <a:latin typeface="Verdana"/>
                      </a:endParaRPr>
                    </a:p>
                  </a:txBody>
                  <a:tcPr marL="12700" marR="12700" marT="12700" marB="0" anchor="b"/>
                </a:tc>
                <a:tc hMerge="1">
                  <a:txBody>
                    <a:bodyPr/>
                    <a:lstStyle/>
                    <a:p>
                      <a:endParaRPr lang="en-US" dirty="0"/>
                    </a:p>
                  </a:txBody>
                  <a:tcPr marL="12700" marR="12700" marT="12700" marB="0" anchor="b"/>
                </a:tc>
                <a:tc hMerge="1">
                  <a:txBody>
                    <a:bodyPr/>
                    <a:lstStyle/>
                    <a:p>
                      <a:endParaRPr lang="en-US" dirty="0"/>
                    </a:p>
                  </a:txBody>
                  <a:tcPr marL="12700" marR="12700"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Verdana"/>
                        </a:rPr>
                        <a:t>0.06864</a:t>
                      </a:r>
                    </a:p>
                    <a:p>
                      <a:pPr algn="l" fontAlgn="b"/>
                      <a:endParaRPr lang="en-US" sz="1000" b="0" i="0" u="none" strike="noStrike" dirty="0">
                        <a:latin typeface="Verdana"/>
                      </a:endParaRPr>
                    </a:p>
                  </a:txBody>
                  <a:tcPr marL="12700" marR="12700" marT="12700" marB="0" anchor="b" anchorCtr="1"/>
                </a:tc>
              </a:tr>
            </a:tbl>
          </a:graphicData>
        </a:graphic>
      </p:graphicFrame>
      <p:graphicFrame>
        <p:nvGraphicFramePr>
          <p:cNvPr id="28" name="Table 27"/>
          <p:cNvGraphicFramePr>
            <a:graphicFrameLocks noGrp="1"/>
          </p:cNvGraphicFramePr>
          <p:nvPr/>
        </p:nvGraphicFramePr>
        <p:xfrm>
          <a:off x="0" y="3831821"/>
          <a:ext cx="6313401" cy="2903220"/>
        </p:xfrm>
        <a:graphic>
          <a:graphicData uri="http://schemas.openxmlformats.org/drawingml/2006/table">
            <a:tbl>
              <a:tblPr firstRow="1" bandRow="1">
                <a:tableStyleId>{8A107856-5554-42FB-B03E-39F5DBC370BA}</a:tableStyleId>
              </a:tblPr>
              <a:tblGrid>
                <a:gridCol w="745692"/>
                <a:gridCol w="962759"/>
                <a:gridCol w="1009392"/>
                <a:gridCol w="839852"/>
                <a:gridCol w="738796"/>
                <a:gridCol w="1043002"/>
                <a:gridCol w="973908"/>
              </a:tblGrid>
              <a:tr h="281940">
                <a:tc>
                  <a:txBody>
                    <a:bodyPr/>
                    <a:lstStyle/>
                    <a:p>
                      <a:pPr marL="0" marR="0">
                        <a:spcBef>
                          <a:spcPts val="0"/>
                        </a:spcBef>
                        <a:spcAft>
                          <a:spcPts val="0"/>
                        </a:spcAft>
                      </a:pPr>
                      <a:r>
                        <a:rPr lang="en-US" sz="1200" b="1" i="0" dirty="0">
                          <a:latin typeface=""/>
                        </a:rPr>
                        <a:t>left</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1" i="0" dirty="0" smtClean="0">
                          <a:latin typeface=""/>
                        </a:rPr>
                        <a:t>X-Direction</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1" i="0" dirty="0" smtClean="0">
                          <a:latin typeface=""/>
                        </a:rPr>
                        <a:t>Y- Direction</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1" i="0" dirty="0" smtClean="0">
                          <a:latin typeface=""/>
                          <a:ea typeface="Cambria"/>
                          <a:cs typeface="Times New Roman"/>
                        </a:rPr>
                        <a:t>Rotations</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1" i="0" dirty="0" smtClean="0">
                          <a:latin typeface=""/>
                        </a:rPr>
                        <a:t>∆KE (J)</a:t>
                      </a:r>
                      <a:endParaRPr lang="en-US" sz="1200" b="1" i="0" dirty="0">
                        <a:latin typeface=""/>
                        <a:ea typeface="Cambria"/>
                        <a:cs typeface="Times New Roman"/>
                      </a:endParaRPr>
                    </a:p>
                  </a:txBody>
                  <a:tcPr marL="68580" marR="68580" marT="0" marB="0" anchor="b"/>
                </a:tc>
                <a:tc>
                  <a:txBody>
                    <a:bodyPr/>
                    <a:lstStyle/>
                    <a:p>
                      <a:pPr algn="ctr"/>
                      <a:r>
                        <a:rPr lang="en-US" sz="1200" b="1" i="0" dirty="0" smtClean="0">
                          <a:latin typeface=""/>
                        </a:rPr>
                        <a:t>Rotations (</a:t>
                      </a:r>
                      <a:r>
                        <a:rPr lang="en-US" sz="1200" b="1" i="0" dirty="0" err="1" smtClean="0">
                          <a:latin typeface=""/>
                        </a:rPr>
                        <a:t>r</a:t>
                      </a:r>
                      <a:r>
                        <a:rPr lang="en-US" sz="1200" b="1" i="0" dirty="0" smtClean="0">
                          <a:latin typeface=""/>
                        </a:rPr>
                        <a:t>)</a:t>
                      </a:r>
                      <a:endParaRPr lang="en-US" sz="1200" b="1" i="0" dirty="0">
                        <a:latin typeface=""/>
                      </a:endParaRPr>
                    </a:p>
                  </a:txBody>
                  <a:tcPr marL="68580" marR="68580" marT="0" marB="0" anchor="b"/>
                </a:tc>
                <a:tc>
                  <a:txBody>
                    <a:bodyPr/>
                    <a:lstStyle/>
                    <a:p>
                      <a:pPr marL="0" marR="0" algn="just">
                        <a:spcBef>
                          <a:spcPts val="0"/>
                        </a:spcBef>
                        <a:spcAft>
                          <a:spcPts val="0"/>
                        </a:spcAft>
                      </a:pPr>
                      <a:r>
                        <a:rPr lang="en-US" sz="1200" b="1" i="0" baseline="0" dirty="0" smtClean="0">
                          <a:latin typeface="Times New Roman"/>
                          <a:ea typeface="Cambria"/>
                          <a:cs typeface="Times New Roman"/>
                        </a:rPr>
                        <a:t>∆(</a:t>
                      </a:r>
                      <a:r>
                        <a:rPr lang="en-US" sz="1200" b="1" i="0" baseline="0" dirty="0" err="1" smtClean="0">
                          <a:latin typeface="Times New Roman"/>
                          <a:ea typeface="Cambria"/>
                          <a:cs typeface="Times New Roman"/>
                        </a:rPr>
                        <a:t>KE</a:t>
                      </a:r>
                      <a:r>
                        <a:rPr lang="en-US" sz="1200" b="1" i="0" baseline="-25000" dirty="0" err="1" smtClean="0">
                          <a:latin typeface="Times New Roman"/>
                          <a:ea typeface="Cambria"/>
                          <a:cs typeface="Times New Roman"/>
                        </a:rPr>
                        <a:t>r</a:t>
                      </a:r>
                      <a:r>
                        <a:rPr lang="en-US" sz="1200" b="1" i="0" baseline="-25000" dirty="0" smtClean="0">
                          <a:latin typeface="Times New Roman"/>
                          <a:ea typeface="Cambria"/>
                          <a:cs typeface="Times New Roman"/>
                        </a:rPr>
                        <a:t>—</a:t>
                      </a:r>
                      <a:r>
                        <a:rPr lang="en-US" sz="1200" b="1" i="0" baseline="0" dirty="0" smtClean="0">
                          <a:latin typeface="Times New Roman"/>
                          <a:ea typeface="Cambria"/>
                          <a:cs typeface="Times New Roman"/>
                        </a:rPr>
                        <a:t>KE</a:t>
                      </a:r>
                      <a:r>
                        <a:rPr lang="en-US" sz="1200" b="1" i="0" baseline="-25000" dirty="0" smtClean="0">
                          <a:latin typeface="Times New Roman"/>
                          <a:ea typeface="Cambria"/>
                          <a:cs typeface="Times New Roman"/>
                        </a:rPr>
                        <a:t>1</a:t>
                      </a:r>
                      <a:r>
                        <a:rPr lang="en-US" sz="1200" b="1" i="0" baseline="0" dirty="0" smtClean="0">
                          <a:latin typeface="Times New Roman"/>
                          <a:ea typeface="Cambria"/>
                          <a:cs typeface="Times New Roman"/>
                        </a:rPr>
                        <a:t>)</a:t>
                      </a:r>
                    </a:p>
                    <a:p>
                      <a:pPr marL="0" marR="0" algn="just">
                        <a:spcBef>
                          <a:spcPts val="0"/>
                        </a:spcBef>
                        <a:spcAft>
                          <a:spcPts val="0"/>
                        </a:spcAft>
                      </a:pPr>
                      <a:r>
                        <a:rPr lang="en-US" sz="1200" b="1" i="0" baseline="0" dirty="0" smtClean="0">
                          <a:latin typeface="Times New Roman"/>
                          <a:ea typeface="Cambria"/>
                          <a:cs typeface="Times New Roman"/>
                        </a:rPr>
                        <a:t>=Work (J)</a:t>
                      </a:r>
                      <a:endParaRPr lang="en-US" sz="1200" b="1" i="0" baseline="0" dirty="0">
                        <a:latin typeface="Times New Roman"/>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0" i="0" dirty="0" smtClean="0">
                          <a:latin typeface=""/>
                        </a:rPr>
                        <a:t>1</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0.26569</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0.01183</a:t>
                      </a: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0" i="0">
                          <a:latin typeface=""/>
                        </a:rPr>
                        <a:t>2 to 1</a:t>
                      </a:r>
                      <a:endParaRPr lang="en-US" sz="1200" b="0" i="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0.13814</a:t>
                      </a:r>
                      <a:endParaRPr lang="en-US" sz="1200" b="0" i="0" dirty="0">
                        <a:latin typeface=""/>
                        <a:ea typeface="Cambria"/>
                        <a:cs typeface="Times New Roman"/>
                      </a:endParaRPr>
                    </a:p>
                  </a:txBody>
                  <a:tcPr marL="68580" marR="68580" marT="0" marB="0" anchor="b"/>
                </a:tc>
                <a:tc>
                  <a:txBody>
                    <a:bodyPr/>
                    <a:lstStyle/>
                    <a:p>
                      <a:pPr marL="0" marR="0" algn="ctr">
                        <a:spcBef>
                          <a:spcPts val="0"/>
                        </a:spcBef>
                        <a:spcAft>
                          <a:spcPts val="0"/>
                        </a:spcAft>
                      </a:pPr>
                      <a:r>
                        <a:rPr lang="en-US" sz="1200" b="0" i="0" dirty="0">
                          <a:latin typeface=""/>
                        </a:rPr>
                        <a:t>2 to 1</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0.13814</a:t>
                      </a:r>
                      <a:endParaRPr lang="en-US" sz="1200" b="0" i="0" dirty="0">
                        <a:latin typeface=""/>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0" i="0">
                          <a:latin typeface=""/>
                        </a:rPr>
                        <a:t>2</a:t>
                      </a:r>
                      <a:endParaRPr lang="en-US" sz="1200" b="0" i="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0.12756</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0.01552</a:t>
                      </a: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0" i="0" dirty="0">
                          <a:latin typeface=""/>
                        </a:rPr>
                        <a:t>3 to 2</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a:latin typeface=""/>
                        </a:rPr>
                        <a:t>-</a:t>
                      </a:r>
                      <a:r>
                        <a:rPr lang="en-US" sz="1200" b="0" i="0" dirty="0" smtClean="0">
                          <a:latin typeface=""/>
                        </a:rPr>
                        <a:t>0.00706</a:t>
                      </a:r>
                      <a:endParaRPr lang="en-US" sz="1200" b="0" i="0" dirty="0">
                        <a:latin typeface=""/>
                        <a:ea typeface="Cambria"/>
                        <a:cs typeface="Times New Roman"/>
                      </a:endParaRPr>
                    </a:p>
                  </a:txBody>
                  <a:tcPr marL="68580" marR="68580" marT="0" marB="0" anchor="b"/>
                </a:tc>
                <a:tc>
                  <a:txBody>
                    <a:bodyPr/>
                    <a:lstStyle/>
                    <a:p>
                      <a:pPr marL="0" marR="0" algn="ctr">
                        <a:spcBef>
                          <a:spcPts val="0"/>
                        </a:spcBef>
                        <a:spcAft>
                          <a:spcPts val="0"/>
                        </a:spcAft>
                      </a:pPr>
                      <a:r>
                        <a:rPr lang="en-US" sz="1200" b="0" i="0" dirty="0">
                          <a:latin typeface=""/>
                        </a:rPr>
                        <a:t>3 to 1</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0.13108</a:t>
                      </a:r>
                      <a:endParaRPr lang="en-US" sz="1200" b="0" i="0" dirty="0">
                        <a:latin typeface=""/>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0" i="0">
                          <a:latin typeface=""/>
                        </a:rPr>
                        <a:t>3</a:t>
                      </a:r>
                      <a:endParaRPr lang="en-US" sz="1200" b="0" i="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0.13462</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0.00590</a:t>
                      </a: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1" i="0" dirty="0">
                          <a:latin typeface=""/>
                        </a:rPr>
                        <a:t>Averag</a:t>
                      </a:r>
                      <a:r>
                        <a:rPr lang="en-US" sz="1200" b="0" i="0" dirty="0">
                          <a:latin typeface=""/>
                        </a:rPr>
                        <a:t>e</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1" i="0" dirty="0" smtClean="0">
                          <a:latin typeface=""/>
                        </a:rPr>
                        <a:t>0.17596</a:t>
                      </a:r>
                      <a:endParaRPr lang="en-US" sz="1200" b="1"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1" i="0" dirty="0" smtClean="0">
                          <a:latin typeface=""/>
                        </a:rPr>
                        <a:t>0.01108</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r>
              <a:tr h="281940">
                <a:tc>
                  <a:txBody>
                    <a:bodyPr/>
                    <a:lstStyle/>
                    <a:p>
                      <a:pPr marL="0" marR="0">
                        <a:spcBef>
                          <a:spcPts val="0"/>
                        </a:spcBef>
                        <a:spcAft>
                          <a:spcPts val="0"/>
                        </a:spcAft>
                      </a:pPr>
                      <a:r>
                        <a:rPr lang="en-US" sz="1200" b="1" i="0" dirty="0">
                          <a:latin typeface=""/>
                        </a:rPr>
                        <a:t>right</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0" i="0">
                          <a:latin typeface=""/>
                        </a:rPr>
                        <a:t>1</a:t>
                      </a:r>
                      <a:endParaRPr lang="en-US" sz="1200" b="0" i="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0.20246</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0.01701</a:t>
                      </a: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0" i="0" dirty="0" smtClean="0">
                          <a:latin typeface=""/>
                          <a:ea typeface="Cambria"/>
                          <a:cs typeface="Times New Roman"/>
                        </a:rPr>
                        <a:t>2 to 1</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0.08149</a:t>
                      </a:r>
                      <a:endParaRPr lang="en-US" sz="1200" b="0" i="0" dirty="0">
                        <a:latin typeface=""/>
                        <a:ea typeface="Cambria"/>
                        <a:cs typeface="Times New Roman"/>
                      </a:endParaRPr>
                    </a:p>
                  </a:txBody>
                  <a:tcPr marL="68580" marR="68580" marT="0" marB="0" anchor="b"/>
                </a:tc>
                <a:tc>
                  <a:txBody>
                    <a:bodyPr/>
                    <a:lstStyle/>
                    <a:p>
                      <a:pPr marL="0" marR="0" algn="ctr">
                        <a:spcBef>
                          <a:spcPts val="0"/>
                        </a:spcBef>
                        <a:spcAft>
                          <a:spcPts val="0"/>
                        </a:spcAft>
                      </a:pPr>
                      <a:r>
                        <a:rPr lang="en-US" sz="1200" b="0" i="0" dirty="0">
                          <a:latin typeface=""/>
                        </a:rPr>
                        <a:t>2 to 1</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0.08149</a:t>
                      </a:r>
                      <a:endParaRPr lang="en-US" sz="1200" b="0" i="0" dirty="0">
                        <a:latin typeface=""/>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0" i="0">
                          <a:latin typeface=""/>
                        </a:rPr>
                        <a:t>2</a:t>
                      </a:r>
                      <a:endParaRPr lang="en-US" sz="1200" b="0" i="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0.12096</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0.02366</a:t>
                      </a: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r>
                        <a:rPr lang="en-US" sz="1200" b="0" i="0" dirty="0" smtClean="0">
                          <a:latin typeface=""/>
                          <a:ea typeface="Cambria"/>
                          <a:cs typeface="Times New Roman"/>
                        </a:rPr>
                        <a:t>3 to 2</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a:latin typeface=""/>
                        </a:rPr>
                        <a:t>-</a:t>
                      </a:r>
                      <a:r>
                        <a:rPr lang="en-US" sz="1200" b="0" i="0" dirty="0" smtClean="0">
                          <a:latin typeface=""/>
                        </a:rPr>
                        <a:t>0.00041</a:t>
                      </a:r>
                      <a:endParaRPr lang="en-US" sz="1200" b="0" i="0" dirty="0">
                        <a:latin typeface=""/>
                        <a:ea typeface="Cambria"/>
                        <a:cs typeface="Times New Roman"/>
                      </a:endParaRPr>
                    </a:p>
                  </a:txBody>
                  <a:tcPr marL="68580" marR="68580" marT="0" marB="0" anchor="b"/>
                </a:tc>
                <a:tc>
                  <a:txBody>
                    <a:bodyPr/>
                    <a:lstStyle/>
                    <a:p>
                      <a:pPr marL="0" marR="0" algn="ctr">
                        <a:spcBef>
                          <a:spcPts val="0"/>
                        </a:spcBef>
                        <a:spcAft>
                          <a:spcPts val="0"/>
                        </a:spcAft>
                      </a:pPr>
                      <a:r>
                        <a:rPr lang="en-US" sz="1200" b="0" i="0" dirty="0">
                          <a:latin typeface=""/>
                        </a:rPr>
                        <a:t>3 to 1</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0.08109</a:t>
                      </a:r>
                      <a:endParaRPr lang="en-US" sz="1200" b="0" i="0" dirty="0">
                        <a:latin typeface=""/>
                        <a:ea typeface="Cambria"/>
                        <a:cs typeface="Times New Roman"/>
                      </a:endParaRPr>
                    </a:p>
                  </a:txBody>
                  <a:tcPr marL="68580" marR="68580" marT="0" marB="0" anchor="b"/>
                </a:tc>
              </a:tr>
              <a:tr h="281940">
                <a:tc>
                  <a:txBody>
                    <a:bodyPr/>
                    <a:lstStyle/>
                    <a:p>
                      <a:pPr marL="0" marR="0" algn="r">
                        <a:spcBef>
                          <a:spcPts val="0"/>
                        </a:spcBef>
                        <a:spcAft>
                          <a:spcPts val="0"/>
                        </a:spcAft>
                      </a:pPr>
                      <a:r>
                        <a:rPr lang="en-US" sz="1200" b="0" i="0">
                          <a:latin typeface=""/>
                        </a:rPr>
                        <a:t>3</a:t>
                      </a:r>
                      <a:endParaRPr lang="en-US" sz="1200" b="0" i="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0.12137</a:t>
                      </a:r>
                      <a:endParaRPr lang="en-US" sz="1200" b="0"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0" i="0" dirty="0" smtClean="0">
                          <a:latin typeface=""/>
                        </a:rPr>
                        <a:t>0.01296</a:t>
                      </a: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r>
              <a:tr h="281940">
                <a:tc>
                  <a:txBody>
                    <a:bodyPr/>
                    <a:lstStyle/>
                    <a:p>
                      <a:pPr marL="0" marR="0">
                        <a:spcBef>
                          <a:spcPts val="0"/>
                        </a:spcBef>
                        <a:spcAft>
                          <a:spcPts val="0"/>
                        </a:spcAft>
                      </a:pPr>
                      <a:r>
                        <a:rPr lang="en-US" sz="1200" b="1" i="0" dirty="0">
                          <a:latin typeface=""/>
                        </a:rPr>
                        <a:t>average</a:t>
                      </a:r>
                      <a:endParaRPr lang="en-US" sz="1200" b="1"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1" i="0" dirty="0" smtClean="0">
                          <a:latin typeface=""/>
                        </a:rPr>
                        <a:t>0.14826</a:t>
                      </a:r>
                      <a:endParaRPr lang="en-US" sz="1200" b="1" i="0" dirty="0">
                        <a:latin typeface=""/>
                        <a:ea typeface="Cambria"/>
                        <a:cs typeface="Times New Roman"/>
                      </a:endParaRPr>
                    </a:p>
                  </a:txBody>
                  <a:tcPr marL="68580" marR="68580" marT="0" marB="0" anchor="b"/>
                </a:tc>
                <a:tc>
                  <a:txBody>
                    <a:bodyPr/>
                    <a:lstStyle/>
                    <a:p>
                      <a:pPr marL="0" marR="0" algn="r">
                        <a:spcBef>
                          <a:spcPts val="0"/>
                        </a:spcBef>
                        <a:spcAft>
                          <a:spcPts val="0"/>
                        </a:spcAft>
                      </a:pPr>
                      <a:r>
                        <a:rPr lang="en-US" sz="1200" b="1" i="0" dirty="0" smtClean="0">
                          <a:latin typeface=""/>
                        </a:rPr>
                        <a:t>0.01788</a:t>
                      </a:r>
                      <a:endParaRPr lang="en-US" sz="1200" b="1"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c>
                  <a:txBody>
                    <a:bodyPr/>
                    <a:lstStyle/>
                    <a:p>
                      <a:pPr marL="0" marR="0">
                        <a:spcBef>
                          <a:spcPts val="0"/>
                        </a:spcBef>
                        <a:spcAft>
                          <a:spcPts val="0"/>
                        </a:spcAft>
                      </a:pPr>
                      <a:endParaRPr lang="en-US" sz="1200" b="0" i="0" dirty="0">
                        <a:latin typeface=""/>
                        <a:ea typeface="Cambria"/>
                        <a:cs typeface="Times New Roman"/>
                      </a:endParaRPr>
                    </a:p>
                  </a:txBody>
                  <a:tcPr marL="68580" marR="68580" marT="0" marB="0" anchor="b"/>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45" y="144743"/>
            <a:ext cx="4800600" cy="886968"/>
          </a:xfrm>
        </p:spPr>
        <p:txBody>
          <a:bodyPr/>
          <a:lstStyle/>
          <a:p>
            <a:r>
              <a:rPr lang="en-US" dirty="0" smtClean="0"/>
              <a:t>Kinetic Energy in Hoop</a:t>
            </a:r>
            <a:br>
              <a:rPr lang="en-US" dirty="0" smtClean="0"/>
            </a:br>
            <a:r>
              <a:rPr lang="en-US" dirty="0" smtClean="0"/>
              <a:t>and Work (</a:t>
            </a:r>
            <a:r>
              <a:rPr lang="en-US" dirty="0" err="1" smtClean="0"/>
              <a:t>x</a:t>
            </a:r>
            <a:r>
              <a:rPr lang="en-US" dirty="0" smtClean="0"/>
              <a:t>-direction)</a:t>
            </a:r>
            <a:endParaRPr lang="en-US" dirty="0"/>
          </a:p>
        </p:txBody>
      </p:sp>
      <p:sp>
        <p:nvSpPr>
          <p:cNvPr id="3" name="Content Placeholder 2"/>
          <p:cNvSpPr>
            <a:spLocks noGrp="1"/>
          </p:cNvSpPr>
          <p:nvPr>
            <p:ph sz="half" idx="1"/>
          </p:nvPr>
        </p:nvSpPr>
        <p:spPr>
          <a:xfrm>
            <a:off x="303322" y="1383339"/>
            <a:ext cx="2856337" cy="5077786"/>
          </a:xfrm>
        </p:spPr>
        <p:txBody>
          <a:bodyPr>
            <a:normAutofit fontScale="92500" lnSpcReduction="10000"/>
          </a:bodyPr>
          <a:lstStyle/>
          <a:p>
            <a:pPr>
              <a:buNone/>
            </a:pPr>
            <a:r>
              <a:rPr lang="en-US" dirty="0" smtClean="0"/>
              <a:t>Angular</a:t>
            </a:r>
          </a:p>
          <a:p>
            <a:r>
              <a:rPr lang="en-US" dirty="0" smtClean="0"/>
              <a:t>Only Hoop because hips moving side to side and not in a circular motion. </a:t>
            </a:r>
          </a:p>
          <a:p>
            <a:r>
              <a:rPr lang="en-US" dirty="0" smtClean="0"/>
              <a:t>Only in X-direction because circular motion in X not Y. </a:t>
            </a:r>
          </a:p>
          <a:p>
            <a:r>
              <a:rPr lang="en-US" dirty="0" smtClean="0"/>
              <a:t>∆KE= Work. Is work done for each rotation </a:t>
            </a:r>
          </a:p>
          <a:p>
            <a:pPr>
              <a:buNone/>
            </a:pPr>
            <a:r>
              <a:rPr lang="en-US" dirty="0" smtClean="0"/>
              <a:t>Linear	</a:t>
            </a:r>
          </a:p>
          <a:p>
            <a:pPr lvl="1"/>
            <a:r>
              <a:rPr lang="en-US" dirty="0" smtClean="0"/>
              <a:t>Almost no KE because moves in positive and negative  </a:t>
            </a:r>
            <a:r>
              <a:rPr lang="en-US" dirty="0" err="1" smtClean="0"/>
              <a:t>x</a:t>
            </a:r>
            <a:r>
              <a:rPr lang="en-US" dirty="0" smtClean="0"/>
              <a:t>-direction</a:t>
            </a:r>
          </a:p>
          <a:p>
            <a:pPr lvl="2"/>
            <a:r>
              <a:rPr lang="en-US" dirty="0" smtClean="0"/>
              <a:t>Velocity almost zero</a:t>
            </a:r>
          </a:p>
          <a:p>
            <a:pPr>
              <a:buNone/>
            </a:pPr>
            <a:endParaRPr lang="en-US" dirty="0" smtClean="0"/>
          </a:p>
        </p:txBody>
      </p:sp>
      <p:graphicFrame>
        <p:nvGraphicFramePr>
          <p:cNvPr id="5" name="Content Placeholder 4"/>
          <p:cNvGraphicFramePr>
            <a:graphicFrameLocks noGrp="1"/>
          </p:cNvGraphicFramePr>
          <p:nvPr>
            <p:ph sz="half" idx="2"/>
          </p:nvPr>
        </p:nvGraphicFramePr>
        <p:xfrm>
          <a:off x="3159655" y="1777836"/>
          <a:ext cx="5473677" cy="2680954"/>
        </p:xfrm>
        <a:graphic>
          <a:graphicData uri="http://schemas.openxmlformats.org/drawingml/2006/table">
            <a:tbl>
              <a:tblPr firstRow="1" bandRow="1">
                <a:tableStyleId>{5C22544A-7EE6-4342-B048-85BDC9FD1C3A}</a:tableStyleId>
              </a:tblPr>
              <a:tblGrid>
                <a:gridCol w="687636"/>
                <a:gridCol w="646839"/>
                <a:gridCol w="646839"/>
                <a:gridCol w="646839"/>
                <a:gridCol w="775923"/>
                <a:gridCol w="646839"/>
                <a:gridCol w="775923"/>
                <a:gridCol w="646839"/>
              </a:tblGrid>
              <a:tr h="841539">
                <a:tc>
                  <a:txBody>
                    <a:bodyPr/>
                    <a:lstStyle/>
                    <a:p>
                      <a:pPr algn="l" fontAlgn="b"/>
                      <a:r>
                        <a:rPr lang="en-US" sz="1400" b="0" i="0" u="none" strike="noStrike" dirty="0" smtClean="0">
                          <a:latin typeface=""/>
                        </a:rPr>
                        <a:t>Rotation</a:t>
                      </a:r>
                      <a:endParaRPr lang="en-US" sz="1400" b="0" i="0" u="none" strike="noStrike" dirty="0">
                        <a:latin typeface=""/>
                      </a:endParaRPr>
                    </a:p>
                  </a:txBody>
                  <a:tcPr marL="12700" marR="12700" marT="12700" marB="0" anchor="ctr"/>
                </a:tc>
                <a:tc>
                  <a:txBody>
                    <a:bodyPr/>
                    <a:lstStyle/>
                    <a:p>
                      <a:pPr algn="r" fontAlgn="b"/>
                      <a:r>
                        <a:rPr lang="en-US" sz="1400" b="0" i="0" u="none" strike="noStrike" dirty="0" err="1" smtClean="0">
                          <a:latin typeface=""/>
                        </a:rPr>
                        <a:t>angularKE</a:t>
                      </a:r>
                      <a:r>
                        <a:rPr lang="en-US" sz="1400" b="0" i="0" u="none" strike="noStrike" dirty="0" smtClean="0">
                          <a:latin typeface=""/>
                        </a:rPr>
                        <a:t> (J)</a:t>
                      </a:r>
                      <a:endParaRPr lang="en-US" sz="1400" b="0" i="0" u="none" strike="noStrike" dirty="0">
                        <a:latin typeface=""/>
                      </a:endParaRPr>
                    </a:p>
                  </a:txBody>
                  <a:tcPr marL="12700" marR="12700" marT="12700" marB="0" anchor="ctr"/>
                </a:tc>
                <a:tc>
                  <a:txBody>
                    <a:bodyPr/>
                    <a:lstStyle/>
                    <a:p>
                      <a:pPr algn="just"/>
                      <a:r>
                        <a:rPr lang="en-US" sz="1400" b="0" i="0" dirty="0" err="1" smtClean="0">
                          <a:latin typeface=""/>
                        </a:rPr>
                        <a:t>linearKE</a:t>
                      </a:r>
                      <a:r>
                        <a:rPr lang="en-US" sz="1400" b="0" i="0" dirty="0" smtClean="0">
                          <a:latin typeface=""/>
                        </a:rPr>
                        <a:t> (J)</a:t>
                      </a:r>
                      <a:endParaRPr lang="en-US" sz="1400" b="0" i="0" dirty="0">
                        <a:latin typeface=""/>
                      </a:endParaRPr>
                    </a:p>
                  </a:txBody>
                  <a:tcPr anchor="ctr"/>
                </a:tc>
                <a:tc>
                  <a:txBody>
                    <a:bodyPr/>
                    <a:lstStyle/>
                    <a:p>
                      <a:pPr algn="just"/>
                      <a:r>
                        <a:rPr lang="en-US" sz="1400" b="0" i="0" dirty="0" smtClean="0">
                          <a:latin typeface=""/>
                        </a:rPr>
                        <a:t>Total KE (J)</a:t>
                      </a:r>
                      <a:endParaRPr lang="en-US" sz="1400" b="0" i="0" dirty="0">
                        <a:latin typeface=""/>
                      </a:endParaRPr>
                    </a:p>
                  </a:txBody>
                  <a:tcPr anchor="ctr"/>
                </a:tc>
                <a:tc>
                  <a:txBody>
                    <a:bodyPr/>
                    <a:lstStyle/>
                    <a:p>
                      <a:pPr algn="just"/>
                      <a:r>
                        <a:rPr lang="en-US" sz="1400" b="0" i="0" dirty="0" smtClean="0">
                          <a:latin typeface=""/>
                        </a:rPr>
                        <a:t>rotation</a:t>
                      </a:r>
                      <a:endParaRPr lang="en-US" sz="1400" b="0" i="0" dirty="0">
                        <a:latin typeface=""/>
                      </a:endParaRPr>
                    </a:p>
                  </a:txBody>
                  <a:tcPr anchor="ctr"/>
                </a:tc>
                <a:tc>
                  <a:txBody>
                    <a:bodyPr/>
                    <a:lstStyle/>
                    <a:p>
                      <a:pPr algn="just"/>
                      <a:r>
                        <a:rPr lang="en-US" sz="1400" b="0" i="0" dirty="0" smtClean="0">
                          <a:latin typeface=""/>
                        </a:rPr>
                        <a:t>∆KE</a:t>
                      </a:r>
                      <a:r>
                        <a:rPr lang="en-US" sz="1400" b="0" i="0" baseline="-25000" dirty="0" smtClean="0">
                          <a:latin typeface=""/>
                        </a:rPr>
                        <a:t> within rotations</a:t>
                      </a:r>
                      <a:r>
                        <a:rPr lang="en-US" sz="1400" b="0" i="0" baseline="0" dirty="0" smtClean="0">
                          <a:latin typeface=""/>
                        </a:rPr>
                        <a:t> (J)</a:t>
                      </a:r>
                      <a:endParaRPr lang="en-US" sz="1400" b="0" i="0" dirty="0">
                        <a:latin typeface=""/>
                      </a:endParaRPr>
                    </a:p>
                  </a:txBody>
                  <a:tcPr anchor="ctr"/>
                </a:tc>
                <a:tc>
                  <a:txBody>
                    <a:bodyPr/>
                    <a:lstStyle/>
                    <a:p>
                      <a:pPr algn="just"/>
                      <a:r>
                        <a:rPr lang="en-US" sz="1400" b="0" i="0" dirty="0" smtClean="0">
                          <a:latin typeface=""/>
                        </a:rPr>
                        <a:t>rotation</a:t>
                      </a:r>
                      <a:endParaRPr lang="en-US" sz="1400" b="0" i="0" dirty="0">
                        <a:latin typeface=""/>
                      </a:endParaRPr>
                    </a:p>
                  </a:txBody>
                  <a:tcPr anchor="ctr"/>
                </a:tc>
                <a:tc>
                  <a:txBody>
                    <a:bodyPr/>
                    <a:lstStyle/>
                    <a:p>
                      <a:pPr algn="just"/>
                      <a:r>
                        <a:rPr lang="en-US" sz="1400" b="0" i="0" dirty="0" smtClean="0">
                          <a:latin typeface=""/>
                        </a:rPr>
                        <a:t>∆KE=Work (J)</a:t>
                      </a:r>
                      <a:endParaRPr lang="en-US" sz="1400" b="0" i="0" dirty="0">
                        <a:latin typeface=""/>
                      </a:endParaRPr>
                    </a:p>
                  </a:txBody>
                  <a:tcPr anchor="ctr"/>
                </a:tc>
              </a:tr>
              <a:tr h="476250">
                <a:tc>
                  <a:txBody>
                    <a:bodyPr/>
                    <a:lstStyle/>
                    <a:p>
                      <a:pPr algn="r"/>
                      <a:r>
                        <a:rPr lang="en-US" sz="1400" b="0" i="0" dirty="0" smtClean="0">
                          <a:latin typeface=""/>
                        </a:rPr>
                        <a:t>1</a:t>
                      </a:r>
                      <a:endParaRPr lang="en-US" sz="1400" b="0" i="0" dirty="0">
                        <a:latin typeface=""/>
                      </a:endParaRPr>
                    </a:p>
                  </a:txBody>
                  <a:tcPr marL="12700" marR="12700" marT="12700" marB="0" anchor="b"/>
                </a:tc>
                <a:tc>
                  <a:txBody>
                    <a:bodyPr/>
                    <a:lstStyle/>
                    <a:p>
                      <a:pPr algn="r" fontAlgn="b"/>
                      <a:r>
                        <a:rPr lang="en-US" sz="1400" b="0" i="0" u="none" strike="noStrike" dirty="0">
                          <a:solidFill>
                            <a:schemeClr val="tx1">
                              <a:lumMod val="95000"/>
                              <a:lumOff val="5000"/>
                            </a:schemeClr>
                          </a:solidFill>
                          <a:latin typeface=""/>
                        </a:rPr>
                        <a:t>5.891</a:t>
                      </a:r>
                    </a:p>
                  </a:txBody>
                  <a:tcPr marL="12700" marR="12700" marT="12700" marB="0" anchor="b"/>
                </a:tc>
                <a:tc>
                  <a:txBody>
                    <a:bodyPr/>
                    <a:lstStyle/>
                    <a:p>
                      <a:pPr algn="r" fontAlgn="b"/>
                      <a:r>
                        <a:rPr lang="en-US" sz="1400" b="0" i="0" u="none" strike="noStrike">
                          <a:latin typeface=""/>
                        </a:rPr>
                        <a:t>0.001</a:t>
                      </a:r>
                    </a:p>
                  </a:txBody>
                  <a:tcPr marL="12700" marR="12700" marT="12700" marB="0" anchor="b"/>
                </a:tc>
                <a:tc>
                  <a:txBody>
                    <a:bodyPr/>
                    <a:lstStyle/>
                    <a:p>
                      <a:pPr algn="r" fontAlgn="b"/>
                      <a:r>
                        <a:rPr lang="en-US" sz="1400" b="0" i="0" u="none" strike="noStrike">
                          <a:latin typeface=""/>
                        </a:rPr>
                        <a:t>5.892</a:t>
                      </a:r>
                    </a:p>
                  </a:txBody>
                  <a:tcPr marL="12700" marR="12700" marT="12700" marB="0" anchor="b"/>
                </a:tc>
                <a:tc>
                  <a:txBody>
                    <a:bodyPr/>
                    <a:lstStyle/>
                    <a:p>
                      <a:pPr algn="r" fontAlgn="b"/>
                      <a:r>
                        <a:rPr lang="en-US" sz="1400" b="0" i="0" u="none" strike="noStrike" dirty="0" smtClean="0">
                          <a:latin typeface=""/>
                        </a:rPr>
                        <a:t>2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a:t>
                      </a:r>
                      <a:r>
                        <a:rPr lang="en-US" sz="1400" b="0" i="0" u="none" strike="noStrike" dirty="0" smtClean="0">
                          <a:latin typeface=""/>
                        </a:rPr>
                        <a:t>0.952</a:t>
                      </a:r>
                      <a:endParaRPr lang="en-US" sz="1400" b="0" i="0" u="none" strike="noStrike" dirty="0">
                        <a:latin typeface=""/>
                      </a:endParaRPr>
                    </a:p>
                  </a:txBody>
                  <a:tcPr marL="12700" marR="12700" marT="12700" marB="0" anchor="b"/>
                </a:tc>
                <a:tc>
                  <a:txBody>
                    <a:bodyPr/>
                    <a:lstStyle/>
                    <a:p>
                      <a:pPr algn="r" fontAlgn="b"/>
                      <a:r>
                        <a:rPr lang="en-US" sz="1400" b="0" i="0" u="none" strike="noStrike" dirty="0" smtClean="0">
                          <a:latin typeface=""/>
                        </a:rPr>
                        <a:t>2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-0.952</a:t>
                      </a:r>
                    </a:p>
                  </a:txBody>
                  <a:tcPr marL="12700" marR="12700" marT="12700" marB="0" anchor="b"/>
                </a:tc>
              </a:tr>
              <a:tr h="266189">
                <a:tc>
                  <a:txBody>
                    <a:bodyPr/>
                    <a:lstStyle/>
                    <a:p>
                      <a:pPr algn="r" fontAlgn="b"/>
                      <a:r>
                        <a:rPr lang="en-US" sz="1400" b="0" i="0" u="none" strike="noStrike" dirty="0">
                          <a:latin typeface=""/>
                        </a:rPr>
                        <a:t>2</a:t>
                      </a:r>
                    </a:p>
                  </a:txBody>
                  <a:tcPr marL="12700" marR="12700" marT="12700" marB="0" anchor="b"/>
                </a:tc>
                <a:tc>
                  <a:txBody>
                    <a:bodyPr/>
                    <a:lstStyle/>
                    <a:p>
                      <a:pPr algn="r" fontAlgn="b"/>
                      <a:r>
                        <a:rPr lang="en-US" sz="1400" b="0" i="0" u="none" strike="noStrike">
                          <a:solidFill>
                            <a:srgbClr val="000000"/>
                          </a:solidFill>
                          <a:latin typeface=""/>
                        </a:rPr>
                        <a:t>4.940</a:t>
                      </a:r>
                    </a:p>
                  </a:txBody>
                  <a:tcPr marL="12700" marR="12700" marT="12700" marB="0" anchor="b"/>
                </a:tc>
                <a:tc>
                  <a:txBody>
                    <a:bodyPr/>
                    <a:lstStyle/>
                    <a:p>
                      <a:pPr algn="r" fontAlgn="b"/>
                      <a:r>
                        <a:rPr lang="en-US" sz="1400" b="0" i="0" u="none" strike="noStrike">
                          <a:latin typeface=""/>
                        </a:rPr>
                        <a:t>0.000</a:t>
                      </a:r>
                    </a:p>
                  </a:txBody>
                  <a:tcPr marL="12700" marR="12700" marT="12700" marB="0" anchor="b"/>
                </a:tc>
                <a:tc>
                  <a:txBody>
                    <a:bodyPr/>
                    <a:lstStyle/>
                    <a:p>
                      <a:pPr algn="r" fontAlgn="b"/>
                      <a:r>
                        <a:rPr lang="en-US" sz="1400" b="0" i="0" u="none" strike="noStrike">
                          <a:latin typeface=""/>
                        </a:rPr>
                        <a:t>4.940</a:t>
                      </a:r>
                    </a:p>
                  </a:txBody>
                  <a:tcPr marL="12700" marR="12700" marT="12700" marB="0" anchor="b"/>
                </a:tc>
                <a:tc>
                  <a:txBody>
                    <a:bodyPr/>
                    <a:lstStyle/>
                    <a:p>
                      <a:pPr algn="r" fontAlgn="b"/>
                      <a:r>
                        <a:rPr lang="en-US" sz="1400" b="0" i="0" u="none" strike="noStrike" dirty="0" smtClean="0">
                          <a:latin typeface=""/>
                        </a:rPr>
                        <a:t>3 to 2</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-2.569</a:t>
                      </a:r>
                    </a:p>
                  </a:txBody>
                  <a:tcPr marL="12700" marR="12700" marT="12700" marB="0" anchor="b"/>
                </a:tc>
                <a:tc>
                  <a:txBody>
                    <a:bodyPr/>
                    <a:lstStyle/>
                    <a:p>
                      <a:pPr algn="r" fontAlgn="b"/>
                      <a:r>
                        <a:rPr lang="en-US" sz="1400" b="0" i="0" u="none" strike="noStrike" dirty="0" smtClean="0">
                          <a:latin typeface=""/>
                        </a:rPr>
                        <a:t>3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-3.521</a:t>
                      </a:r>
                    </a:p>
                  </a:txBody>
                  <a:tcPr marL="12700" marR="12700" marT="12700" marB="0" anchor="b"/>
                </a:tc>
              </a:tr>
              <a:tr h="266189">
                <a:tc>
                  <a:txBody>
                    <a:bodyPr/>
                    <a:lstStyle/>
                    <a:p>
                      <a:pPr algn="r" fontAlgn="b"/>
                      <a:r>
                        <a:rPr lang="en-US" sz="1400" b="0" i="0" u="none" strike="noStrike" dirty="0">
                          <a:latin typeface=""/>
                        </a:rPr>
                        <a:t>3</a:t>
                      </a:r>
                    </a:p>
                  </a:txBody>
                  <a:tcPr marL="12700" marR="12700" marT="12700" marB="0" anchor="b"/>
                </a:tc>
                <a:tc>
                  <a:txBody>
                    <a:bodyPr/>
                    <a:lstStyle/>
                    <a:p>
                      <a:pPr algn="r" fontAlgn="b"/>
                      <a:r>
                        <a:rPr lang="en-US" sz="1400" b="0" i="0" u="none" strike="noStrike">
                          <a:solidFill>
                            <a:srgbClr val="000000"/>
                          </a:solidFill>
                          <a:latin typeface=""/>
                        </a:rPr>
                        <a:t>2.370</a:t>
                      </a:r>
                    </a:p>
                  </a:txBody>
                  <a:tcPr marL="12700" marR="12700" marT="12700" marB="0" anchor="b"/>
                </a:tc>
                <a:tc>
                  <a:txBody>
                    <a:bodyPr/>
                    <a:lstStyle/>
                    <a:p>
                      <a:pPr algn="r" fontAlgn="b"/>
                      <a:r>
                        <a:rPr lang="en-US" sz="1400" b="0" i="0" u="none" strike="noStrike">
                          <a:latin typeface=""/>
                        </a:rPr>
                        <a:t>0.001</a:t>
                      </a:r>
                    </a:p>
                  </a:txBody>
                  <a:tcPr marL="12700" marR="12700" marT="12700" marB="0" anchor="b"/>
                </a:tc>
                <a:tc>
                  <a:txBody>
                    <a:bodyPr/>
                    <a:lstStyle/>
                    <a:p>
                      <a:pPr algn="r" fontAlgn="b"/>
                      <a:r>
                        <a:rPr lang="en-US" sz="1400" b="0" i="0" u="none" strike="noStrike">
                          <a:latin typeface=""/>
                        </a:rPr>
                        <a:t>2.371</a:t>
                      </a:r>
                    </a:p>
                  </a:txBody>
                  <a:tcPr marL="12700" marR="12700" marT="12700" marB="0" anchor="b"/>
                </a:tc>
                <a:tc>
                  <a:txBody>
                    <a:bodyPr/>
                    <a:lstStyle/>
                    <a:p>
                      <a:pPr algn="r" fontAlgn="b"/>
                      <a:r>
                        <a:rPr lang="en-US" sz="1400" b="0" i="0" u="none" strike="noStrike" dirty="0" smtClean="0">
                          <a:latin typeface=""/>
                        </a:rPr>
                        <a:t>4 to 3</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2.287</a:t>
                      </a:r>
                    </a:p>
                  </a:txBody>
                  <a:tcPr marL="12700" marR="12700" marT="12700" marB="0" anchor="b"/>
                </a:tc>
                <a:tc>
                  <a:txBody>
                    <a:bodyPr/>
                    <a:lstStyle/>
                    <a:p>
                      <a:pPr algn="r" fontAlgn="b"/>
                      <a:r>
                        <a:rPr lang="en-US" sz="1400" b="0" i="0" u="none" strike="noStrike" dirty="0" smtClean="0">
                          <a:latin typeface=""/>
                        </a:rPr>
                        <a:t>4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-1.234</a:t>
                      </a:r>
                    </a:p>
                  </a:txBody>
                  <a:tcPr marL="12700" marR="12700" marT="12700" marB="0" anchor="b"/>
                </a:tc>
              </a:tr>
              <a:tr h="266189">
                <a:tc>
                  <a:txBody>
                    <a:bodyPr/>
                    <a:lstStyle/>
                    <a:p>
                      <a:pPr algn="r" fontAlgn="b"/>
                      <a:r>
                        <a:rPr lang="en-US" sz="1400" b="0" i="0" u="none" strike="noStrike" dirty="0">
                          <a:latin typeface=""/>
                        </a:rPr>
                        <a:t>4</a:t>
                      </a:r>
                    </a:p>
                  </a:txBody>
                  <a:tcPr marL="12700" marR="12700" marT="12700" marB="0" anchor="b"/>
                </a:tc>
                <a:tc>
                  <a:txBody>
                    <a:bodyPr/>
                    <a:lstStyle/>
                    <a:p>
                      <a:pPr algn="r" fontAlgn="b"/>
                      <a:r>
                        <a:rPr lang="en-US" sz="1400" b="0" i="0" u="none" strike="noStrike">
                          <a:solidFill>
                            <a:srgbClr val="000000"/>
                          </a:solidFill>
                          <a:latin typeface=""/>
                        </a:rPr>
                        <a:t>4.623</a:t>
                      </a:r>
                    </a:p>
                  </a:txBody>
                  <a:tcPr marL="12700" marR="12700" marT="12700" marB="0" anchor="b"/>
                </a:tc>
                <a:tc>
                  <a:txBody>
                    <a:bodyPr/>
                    <a:lstStyle/>
                    <a:p>
                      <a:pPr algn="r" fontAlgn="b"/>
                      <a:r>
                        <a:rPr lang="en-US" sz="1400" b="0" i="0" u="none" strike="noStrike">
                          <a:latin typeface=""/>
                        </a:rPr>
                        <a:t>0.035</a:t>
                      </a:r>
                    </a:p>
                  </a:txBody>
                  <a:tcPr marL="12700" marR="12700" marT="12700" marB="0" anchor="b"/>
                </a:tc>
                <a:tc>
                  <a:txBody>
                    <a:bodyPr/>
                    <a:lstStyle/>
                    <a:p>
                      <a:pPr algn="r" fontAlgn="b"/>
                      <a:r>
                        <a:rPr lang="en-US" sz="1400" b="0" i="0" u="none" strike="noStrike">
                          <a:latin typeface=""/>
                        </a:rPr>
                        <a:t>4.657</a:t>
                      </a:r>
                    </a:p>
                  </a:txBody>
                  <a:tcPr marL="12700" marR="12700" marT="12700" marB="0" anchor="b"/>
                </a:tc>
                <a:tc>
                  <a:txBody>
                    <a:bodyPr/>
                    <a:lstStyle/>
                    <a:p>
                      <a:pPr algn="r" fontAlgn="b"/>
                      <a:r>
                        <a:rPr lang="en-US" sz="1400" b="0" i="0" u="none" strike="noStrike" dirty="0" smtClean="0">
                          <a:latin typeface=""/>
                        </a:rPr>
                        <a:t>5 to 4</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-2.015</a:t>
                      </a:r>
                    </a:p>
                  </a:txBody>
                  <a:tcPr marL="12700" marR="12700" marT="12700" marB="0" anchor="b"/>
                </a:tc>
                <a:tc>
                  <a:txBody>
                    <a:bodyPr/>
                    <a:lstStyle/>
                    <a:p>
                      <a:pPr algn="r" fontAlgn="b"/>
                      <a:r>
                        <a:rPr lang="en-US" sz="1400" b="0" i="0" u="none" strike="noStrike" dirty="0" smtClean="0">
                          <a:latin typeface=""/>
                        </a:rPr>
                        <a:t>5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-3.249</a:t>
                      </a:r>
                    </a:p>
                  </a:txBody>
                  <a:tcPr marL="12700" marR="12700" marT="12700" marB="0" anchor="b"/>
                </a:tc>
              </a:tr>
              <a:tr h="266189">
                <a:tc>
                  <a:txBody>
                    <a:bodyPr/>
                    <a:lstStyle/>
                    <a:p>
                      <a:pPr algn="r" fontAlgn="b"/>
                      <a:r>
                        <a:rPr lang="en-US" sz="1400" b="0" i="0" u="none" strike="noStrike" dirty="0">
                          <a:latin typeface=""/>
                        </a:rPr>
                        <a:t>5</a:t>
                      </a:r>
                    </a:p>
                  </a:txBody>
                  <a:tcPr marL="12700" marR="12700" marT="12700" marB="0" anchor="b"/>
                </a:tc>
                <a:tc>
                  <a:txBody>
                    <a:bodyPr/>
                    <a:lstStyle/>
                    <a:p>
                      <a:pPr algn="r" fontAlgn="b"/>
                      <a:r>
                        <a:rPr lang="en-US" sz="1400" b="0" i="0" u="none" strike="noStrike" dirty="0">
                          <a:solidFill>
                            <a:srgbClr val="000000"/>
                          </a:solidFill>
                          <a:latin typeface=""/>
                        </a:rPr>
                        <a:t>2.629</a:t>
                      </a:r>
                    </a:p>
                  </a:txBody>
                  <a:tcPr marL="12700" marR="12700" marT="12700" marB="0" anchor="b"/>
                </a:tc>
                <a:tc>
                  <a:txBody>
                    <a:bodyPr/>
                    <a:lstStyle/>
                    <a:p>
                      <a:pPr algn="r" fontAlgn="b"/>
                      <a:r>
                        <a:rPr lang="en-US" sz="1400" b="0" i="0" u="none" strike="noStrike">
                          <a:latin typeface=""/>
                        </a:rPr>
                        <a:t>0.014</a:t>
                      </a:r>
                    </a:p>
                  </a:txBody>
                  <a:tcPr marL="12700" marR="12700" marT="12700" marB="0" anchor="b"/>
                </a:tc>
                <a:tc>
                  <a:txBody>
                    <a:bodyPr/>
                    <a:lstStyle/>
                    <a:p>
                      <a:pPr algn="r" fontAlgn="b"/>
                      <a:r>
                        <a:rPr lang="en-US" sz="1400" b="0" i="0" u="none" strike="noStrike">
                          <a:latin typeface=""/>
                        </a:rPr>
                        <a:t>2.642</a:t>
                      </a:r>
                    </a:p>
                  </a:txBody>
                  <a:tcPr marL="12700" marR="12700" marT="12700" marB="0" anchor="b"/>
                </a:tc>
                <a:tc>
                  <a:txBody>
                    <a:bodyPr/>
                    <a:lstStyle/>
                    <a:p>
                      <a:pPr algn="r" fontAlgn="b"/>
                      <a:r>
                        <a:rPr lang="en-US" sz="1400" b="0" i="0" u="none" strike="noStrike" dirty="0" smtClean="0">
                          <a:latin typeface=""/>
                        </a:rPr>
                        <a:t>6 to 5</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-2.218</a:t>
                      </a:r>
                    </a:p>
                  </a:txBody>
                  <a:tcPr marL="12700" marR="12700" marT="12700" marB="0" anchor="b"/>
                </a:tc>
                <a:tc>
                  <a:txBody>
                    <a:bodyPr/>
                    <a:lstStyle/>
                    <a:p>
                      <a:pPr algn="r" fontAlgn="b"/>
                      <a:r>
                        <a:rPr lang="en-US" sz="1400" b="0" i="0" u="none" strike="noStrike" dirty="0" smtClean="0">
                          <a:latin typeface=""/>
                        </a:rPr>
                        <a:t>6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-5.467</a:t>
                      </a:r>
                    </a:p>
                  </a:txBody>
                  <a:tcPr marL="12700" marR="12700" marT="12700" marB="0" anchor="b"/>
                </a:tc>
              </a:tr>
              <a:tr h="266189">
                <a:tc>
                  <a:txBody>
                    <a:bodyPr/>
                    <a:lstStyle/>
                    <a:p>
                      <a:pPr algn="r" fontAlgn="b"/>
                      <a:r>
                        <a:rPr lang="en-US" sz="1400" b="0" i="0" u="none" strike="noStrike" dirty="0">
                          <a:latin typeface=""/>
                        </a:rPr>
                        <a:t>6</a:t>
                      </a:r>
                    </a:p>
                  </a:txBody>
                  <a:tcPr marL="12700" marR="12700" marT="12700" marB="0" anchor="b"/>
                </a:tc>
                <a:tc>
                  <a:txBody>
                    <a:bodyPr/>
                    <a:lstStyle/>
                    <a:p>
                      <a:pPr algn="r" fontAlgn="b"/>
                      <a:r>
                        <a:rPr lang="en-US" sz="1400" b="0" i="0" u="none" strike="noStrike" dirty="0">
                          <a:solidFill>
                            <a:srgbClr val="000000"/>
                          </a:solidFill>
                          <a:latin typeface=""/>
                        </a:rPr>
                        <a:t>0.425</a:t>
                      </a:r>
                    </a:p>
                  </a:txBody>
                  <a:tcPr marL="12700" marR="12700" marT="12700" marB="0" anchor="b"/>
                </a:tc>
                <a:tc>
                  <a:txBody>
                    <a:bodyPr/>
                    <a:lstStyle/>
                    <a:p>
                      <a:pPr algn="r" fontAlgn="b"/>
                      <a:r>
                        <a:rPr lang="en-US" sz="1400" b="0" i="0" u="none" strike="noStrike" dirty="0">
                          <a:latin typeface=""/>
                        </a:rPr>
                        <a:t>0.000</a:t>
                      </a:r>
                    </a:p>
                  </a:txBody>
                  <a:tcPr marL="12700" marR="12700" marT="12700" marB="0" anchor="b"/>
                </a:tc>
                <a:tc>
                  <a:txBody>
                    <a:bodyPr/>
                    <a:lstStyle/>
                    <a:p>
                      <a:pPr algn="r" fontAlgn="b"/>
                      <a:r>
                        <a:rPr lang="en-US" sz="1400" b="0" i="0" u="none" strike="noStrike" dirty="0">
                          <a:latin typeface=""/>
                        </a:rPr>
                        <a:t>0.425</a:t>
                      </a:r>
                    </a:p>
                  </a:txBody>
                  <a:tcPr marL="12700" marR="12700" marT="12700" marB="0" anchor="b"/>
                </a:tc>
                <a:tc>
                  <a:txBody>
                    <a:bodyPr/>
                    <a:lstStyle/>
                    <a:p>
                      <a:pPr algn="r" fontAlgn="b"/>
                      <a:endParaRPr lang="en-US" sz="1400" b="0" i="0" u="none" strike="noStrike" dirty="0">
                        <a:latin typeface=""/>
                      </a:endParaRPr>
                    </a:p>
                  </a:txBody>
                  <a:tcPr marL="12700" marR="12700" marT="12700" marB="0" anchor="b"/>
                </a:tc>
                <a:tc>
                  <a:txBody>
                    <a:bodyPr/>
                    <a:lstStyle/>
                    <a:p>
                      <a:pPr algn="r" fontAlgn="b"/>
                      <a:endParaRPr lang="en-US" sz="1400" b="0" i="0" u="none" strike="noStrike" dirty="0">
                        <a:latin typeface=""/>
                      </a:endParaRPr>
                    </a:p>
                  </a:txBody>
                  <a:tcPr marL="12700" marR="12700" marT="12700" marB="0" anchor="b"/>
                </a:tc>
                <a:tc>
                  <a:txBody>
                    <a:bodyPr/>
                    <a:lstStyle/>
                    <a:p>
                      <a:pPr algn="r" fontAlgn="b"/>
                      <a:endParaRPr lang="en-US" sz="1400" b="0" i="0" u="none" strike="noStrike" dirty="0">
                        <a:latin typeface=""/>
                      </a:endParaRPr>
                    </a:p>
                  </a:txBody>
                  <a:tcPr marL="12700" marR="12700" marT="12700" marB="0" anchor="b"/>
                </a:tc>
                <a:tc>
                  <a:txBody>
                    <a:bodyPr/>
                    <a:lstStyle/>
                    <a:p>
                      <a:pPr algn="r" fontAlgn="b"/>
                      <a:endParaRPr lang="en-US" sz="1400" b="0" i="0" u="none" strike="noStrike" dirty="0">
                        <a:latin typeface=""/>
                      </a:endParaRPr>
                    </a:p>
                  </a:txBody>
                  <a:tcPr marL="12700" marR="12700" marT="12700" marB="0" anchor="b"/>
                </a:tc>
              </a:tr>
            </a:tbl>
          </a:graphicData>
        </a:graphic>
      </p:graphicFrame>
      <p:sp>
        <p:nvSpPr>
          <p:cNvPr id="6" name="Content Placeholder 2"/>
          <p:cNvSpPr txBox="1">
            <a:spLocks/>
          </p:cNvSpPr>
          <p:nvPr/>
        </p:nvSpPr>
        <p:spPr>
          <a:xfrm>
            <a:off x="5776995" y="4802665"/>
            <a:ext cx="2856337" cy="2055335"/>
          </a:xfrm>
          <a:prstGeom prst="rect">
            <a:avLst/>
          </a:prstGeom>
        </p:spPr>
        <p:txBody>
          <a:bodyPr vert="horz" lIns="45720" tIns="45720" rIns="91440" bIns="45720" rtlCol="0">
            <a:normAutofit fontScale="92500" lnSpcReduction="10000"/>
          </a:bodyPr>
          <a:lstStyle/>
          <a:p>
            <a:pPr marL="228600" marR="0" lvl="0" indent="-228600" algn="l" defTabSz="914400" rtl="0" eaLnBrk="1" fontAlgn="auto" latinLnBrk="0" hangingPunct="1">
              <a:lnSpc>
                <a:spcPct val="100000"/>
              </a:lnSpc>
              <a:spcBef>
                <a:spcPts val="1800"/>
              </a:spcBef>
              <a:buClr>
                <a:schemeClr val="accent1"/>
              </a:buClr>
              <a:buSzPct val="130000"/>
              <a:buFont typeface="Wingdings" pitchFamily="2" charset="2"/>
              <a:buNone/>
              <a:tabLst/>
              <a:defRPr/>
            </a:pP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1800"/>
              </a:spcBef>
              <a:buClr>
                <a:schemeClr val="accent1"/>
              </a:buClr>
              <a:buSzPct val="130000"/>
              <a:buFont typeface="Arial"/>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Average</a:t>
            </a:r>
            <a:r>
              <a:rPr kumimoji="0" lang="en-US" sz="1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KE in first three rotations: 4.401 J</a:t>
            </a:r>
          </a:p>
          <a:p>
            <a:pPr marL="685800" lvl="1" indent="-228600" defTabSz="914400">
              <a:spcBef>
                <a:spcPts val="1800"/>
              </a:spcBef>
              <a:buClr>
                <a:schemeClr val="accent1"/>
              </a:buClr>
              <a:buSzPct val="130000"/>
              <a:buFont typeface="Arial"/>
              <a:buChar char="•"/>
            </a:pPr>
            <a:r>
              <a:rPr lang="en-US" baseline="0" dirty="0" smtClean="0">
                <a:solidFill>
                  <a:schemeClr val="tx1">
                    <a:lumMod val="75000"/>
                    <a:lumOff val="25000"/>
                  </a:schemeClr>
                </a:solidFill>
              </a:rPr>
              <a:t>average amount</a:t>
            </a:r>
            <a:r>
              <a:rPr lang="en-US" dirty="0" smtClean="0">
                <a:solidFill>
                  <a:schemeClr val="tx1">
                    <a:lumMod val="75000"/>
                    <a:lumOff val="25000"/>
                  </a:schemeClr>
                </a:solidFill>
              </a:rPr>
              <a:t> of KE in hoop while hips in motion.</a:t>
            </a:r>
            <a:endParaRPr kumimoji="0" lang="en-US"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5" y="208243"/>
            <a:ext cx="6748930" cy="886968"/>
          </a:xfrm>
        </p:spPr>
        <p:txBody>
          <a:bodyPr/>
          <a:lstStyle/>
          <a:p>
            <a:r>
              <a:rPr lang="en-US" dirty="0" smtClean="0"/>
              <a:t>Potential Energy, Linear Kinetic Energy of Hoop (</a:t>
            </a:r>
            <a:r>
              <a:rPr lang="en-US" dirty="0" err="1" smtClean="0"/>
              <a:t>y</a:t>
            </a:r>
            <a:r>
              <a:rPr lang="en-US" dirty="0" smtClean="0"/>
              <a:t>-direction) and Work</a:t>
            </a:r>
            <a:endParaRPr lang="en-US" dirty="0"/>
          </a:p>
        </p:txBody>
      </p:sp>
      <p:graphicFrame>
        <p:nvGraphicFramePr>
          <p:cNvPr id="5" name="Content Placeholder 4"/>
          <p:cNvGraphicFramePr>
            <a:graphicFrameLocks noGrp="1"/>
          </p:cNvGraphicFramePr>
          <p:nvPr>
            <p:ph sz="half" idx="1"/>
          </p:nvPr>
        </p:nvGraphicFramePr>
        <p:xfrm>
          <a:off x="0" y="1314450"/>
          <a:ext cx="5841242" cy="2804160"/>
        </p:xfrm>
        <a:graphic>
          <a:graphicData uri="http://schemas.openxmlformats.org/drawingml/2006/table">
            <a:tbl>
              <a:tblPr firstRow="1" bandRow="1">
                <a:tableStyleId>{5C22544A-7EE6-4342-B048-85BDC9FD1C3A}</a:tableStyleId>
              </a:tblPr>
              <a:tblGrid>
                <a:gridCol w="725290"/>
                <a:gridCol w="1067508"/>
                <a:gridCol w="1384300"/>
                <a:gridCol w="886718"/>
                <a:gridCol w="725290"/>
                <a:gridCol w="1052136"/>
              </a:tblGrid>
              <a:tr h="370840">
                <a:tc>
                  <a:txBody>
                    <a:bodyPr/>
                    <a:lstStyle/>
                    <a:p>
                      <a:pPr algn="ctr" fontAlgn="b"/>
                      <a:r>
                        <a:rPr lang="en-US" sz="1600" b="0" i="0" u="none" strike="noStrike" dirty="0" smtClean="0">
                          <a:solidFill>
                            <a:srgbClr val="0D0D0D"/>
                          </a:solidFill>
                          <a:latin typeface="Times New Roman"/>
                          <a:cs typeface="Times New Roman"/>
                        </a:rPr>
                        <a:t>Rotation</a:t>
                      </a:r>
                      <a:endParaRPr lang="en-US" sz="1600" b="0" i="0" u="none" strike="noStrike"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smtClean="0">
                          <a:solidFill>
                            <a:srgbClr val="0D0D0D"/>
                          </a:solidFill>
                          <a:latin typeface="Times New Roman"/>
                          <a:cs typeface="Times New Roman"/>
                        </a:rPr>
                        <a:t>Potential Energy</a:t>
                      </a:r>
                      <a:endParaRPr lang="en-US" sz="1600" b="0" i="0" u="none" strike="noStrike"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smtClean="0">
                          <a:solidFill>
                            <a:srgbClr val="0D0D0D"/>
                          </a:solidFill>
                          <a:latin typeface="Times New Roman"/>
                          <a:cs typeface="Times New Roman"/>
                        </a:rPr>
                        <a:t>Linear</a:t>
                      </a:r>
                      <a:r>
                        <a:rPr lang="en-US" sz="1600" b="0" i="0" u="none" strike="noStrike" baseline="0" dirty="0" smtClean="0">
                          <a:solidFill>
                            <a:srgbClr val="0D0D0D"/>
                          </a:solidFill>
                          <a:latin typeface="Times New Roman"/>
                          <a:cs typeface="Times New Roman"/>
                        </a:rPr>
                        <a:t> Kinetic Energy</a:t>
                      </a:r>
                      <a:endParaRPr lang="en-US" sz="1600" b="0" i="0" u="none" strike="noStrike"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smtClean="0">
                          <a:solidFill>
                            <a:srgbClr val="0D0D0D"/>
                          </a:solidFill>
                          <a:latin typeface="Times New Roman"/>
                          <a:cs typeface="Times New Roman"/>
                        </a:rPr>
                        <a:t>E=PE+KE</a:t>
                      </a:r>
                      <a:endParaRPr lang="en-US" sz="1600" b="0" i="0" u="none" strike="noStrike"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smtClean="0">
                          <a:solidFill>
                            <a:srgbClr val="0D0D0D"/>
                          </a:solidFill>
                          <a:latin typeface="Times New Roman"/>
                          <a:cs typeface="Times New Roman"/>
                        </a:rPr>
                        <a:t>Rotation</a:t>
                      </a:r>
                      <a:endParaRPr lang="en-US" sz="1600" b="0" i="0" u="none" strike="noStrike" dirty="0">
                        <a:solidFill>
                          <a:srgbClr val="0D0D0D"/>
                        </a:solidFill>
                        <a:latin typeface="Times New Roman"/>
                        <a:cs typeface="Times New Roman"/>
                      </a:endParaRPr>
                    </a:p>
                  </a:txBody>
                  <a:tcPr marL="12700" marR="12700" marT="1270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0D0D0D"/>
                          </a:solidFill>
                          <a:latin typeface="Times New Roman"/>
                          <a:cs typeface="Times New Roman"/>
                        </a:rPr>
                        <a:t>∆E= Work</a:t>
                      </a:r>
                    </a:p>
                    <a:p>
                      <a:pPr algn="ctr"/>
                      <a:r>
                        <a:rPr lang="en-US" sz="1600" dirty="0" smtClean="0">
                          <a:solidFill>
                            <a:srgbClr val="0D0D0D"/>
                          </a:solidFill>
                          <a:latin typeface="Times New Roman"/>
                          <a:cs typeface="Times New Roman"/>
                        </a:rPr>
                        <a:t>(J)</a:t>
                      </a:r>
                      <a:endParaRPr lang="en-US" sz="1600" dirty="0">
                        <a:solidFill>
                          <a:srgbClr val="0D0D0D"/>
                        </a:solidFill>
                        <a:latin typeface="Times New Roman"/>
                        <a:cs typeface="Times New Roman"/>
                      </a:endParaRPr>
                    </a:p>
                  </a:txBody>
                  <a:tcPr anchor="ctr"/>
                </a:tc>
              </a:tr>
              <a:tr h="370840">
                <a:tc>
                  <a:txBody>
                    <a:bodyPr/>
                    <a:lstStyle/>
                    <a:p>
                      <a:pPr algn="ctr" fontAlgn="b"/>
                      <a:r>
                        <a:rPr lang="en-US" sz="1600" b="0" i="0" u="none" strike="noStrike">
                          <a:solidFill>
                            <a:srgbClr val="0D0D0D"/>
                          </a:solidFill>
                          <a:latin typeface="Times New Roman"/>
                          <a:cs typeface="Times New Roman"/>
                        </a:rPr>
                        <a:t>1</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7.462</a:t>
                      </a: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0.000</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7.463</a:t>
                      </a:r>
                    </a:p>
                  </a:txBody>
                  <a:tcPr marL="12700" marR="12700" marT="12700" marB="0" anchor="ctr"/>
                </a:tc>
                <a:tc>
                  <a:txBody>
                    <a:bodyPr/>
                    <a:lstStyle/>
                    <a:p>
                      <a:pPr algn="ctr"/>
                      <a:r>
                        <a:rPr lang="en-US" sz="1600" dirty="0" smtClean="0">
                          <a:solidFill>
                            <a:srgbClr val="0D0D0D"/>
                          </a:solidFill>
                          <a:latin typeface="Times New Roman"/>
                          <a:cs typeface="Times New Roman"/>
                        </a:rPr>
                        <a:t>2 to1</a:t>
                      </a:r>
                      <a:endParaRPr lang="en-US" sz="1600"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-0.369</a:t>
                      </a:r>
                    </a:p>
                  </a:txBody>
                  <a:tcPr marL="12700" marR="12700" marT="12700" marB="0" anchor="ctr"/>
                </a:tc>
              </a:tr>
              <a:tr h="370840">
                <a:tc>
                  <a:txBody>
                    <a:bodyPr/>
                    <a:lstStyle/>
                    <a:p>
                      <a:pPr algn="ctr" fontAlgn="b"/>
                      <a:r>
                        <a:rPr lang="en-US" sz="1600" b="0" i="0" u="none" strike="noStrike">
                          <a:solidFill>
                            <a:srgbClr val="0D0D0D"/>
                          </a:solidFill>
                          <a:latin typeface="Times New Roman"/>
                          <a:cs typeface="Times New Roman"/>
                        </a:rPr>
                        <a:t>2</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7.094</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0.000</a:t>
                      </a: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7.094</a:t>
                      </a:r>
                    </a:p>
                  </a:txBody>
                  <a:tcPr marL="12700" marR="12700" marT="12700" marB="0" anchor="ctr"/>
                </a:tc>
                <a:tc>
                  <a:txBody>
                    <a:bodyPr/>
                    <a:lstStyle/>
                    <a:p>
                      <a:pPr algn="ctr"/>
                      <a:r>
                        <a:rPr lang="en-US" sz="1600" dirty="0" smtClean="0">
                          <a:solidFill>
                            <a:srgbClr val="0D0D0D"/>
                          </a:solidFill>
                          <a:latin typeface="Times New Roman"/>
                          <a:cs typeface="Times New Roman"/>
                        </a:rPr>
                        <a:t>3 to 1</a:t>
                      </a:r>
                      <a:endParaRPr lang="en-US" sz="1600"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0.207</a:t>
                      </a:r>
                    </a:p>
                  </a:txBody>
                  <a:tcPr marL="12700" marR="12700" marT="12700" marB="0" anchor="ctr"/>
                </a:tc>
              </a:tr>
              <a:tr h="370840">
                <a:tc>
                  <a:txBody>
                    <a:bodyPr/>
                    <a:lstStyle/>
                    <a:p>
                      <a:pPr algn="ctr" fontAlgn="b"/>
                      <a:r>
                        <a:rPr lang="en-US" sz="1600" b="0" i="0" u="none" strike="noStrike">
                          <a:solidFill>
                            <a:srgbClr val="0D0D0D"/>
                          </a:solidFill>
                          <a:latin typeface="Times New Roman"/>
                          <a:cs typeface="Times New Roman"/>
                        </a:rPr>
                        <a:t>3</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7.669</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0.000</a:t>
                      </a: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7.669</a:t>
                      </a:r>
                    </a:p>
                  </a:txBody>
                  <a:tcPr marL="12700" marR="12700" marT="12700" marB="0" anchor="ctr"/>
                </a:tc>
                <a:tc>
                  <a:txBody>
                    <a:bodyPr/>
                    <a:lstStyle/>
                    <a:p>
                      <a:pPr algn="ctr"/>
                      <a:r>
                        <a:rPr lang="en-US" sz="1600" dirty="0" smtClean="0">
                          <a:solidFill>
                            <a:srgbClr val="0D0D0D"/>
                          </a:solidFill>
                          <a:latin typeface="Times New Roman"/>
                          <a:cs typeface="Times New Roman"/>
                        </a:rPr>
                        <a:t>4 to 1</a:t>
                      </a:r>
                      <a:endParaRPr lang="en-US" sz="1600"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-0.357</a:t>
                      </a:r>
                    </a:p>
                  </a:txBody>
                  <a:tcPr marL="12700" marR="12700" marT="12700" marB="0" anchor="ctr"/>
                </a:tc>
              </a:tr>
              <a:tr h="370840">
                <a:tc>
                  <a:txBody>
                    <a:bodyPr/>
                    <a:lstStyle/>
                    <a:p>
                      <a:pPr algn="ctr" fontAlgn="b"/>
                      <a:r>
                        <a:rPr lang="en-US" sz="1600" b="0" i="0" u="none" strike="noStrike">
                          <a:solidFill>
                            <a:srgbClr val="0D0D0D"/>
                          </a:solidFill>
                          <a:latin typeface="Times New Roman"/>
                          <a:cs typeface="Times New Roman"/>
                        </a:rPr>
                        <a:t>4</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7.105</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0.001</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7.106</a:t>
                      </a:r>
                    </a:p>
                  </a:txBody>
                  <a:tcPr marL="12700" marR="12700" marT="12700" marB="0" anchor="ctr"/>
                </a:tc>
                <a:tc>
                  <a:txBody>
                    <a:bodyPr/>
                    <a:lstStyle/>
                    <a:p>
                      <a:pPr algn="ctr"/>
                      <a:r>
                        <a:rPr lang="en-US" sz="1600" dirty="0" smtClean="0">
                          <a:solidFill>
                            <a:srgbClr val="0D0D0D"/>
                          </a:solidFill>
                          <a:latin typeface="Times New Roman"/>
                          <a:cs typeface="Times New Roman"/>
                        </a:rPr>
                        <a:t>5 to 1</a:t>
                      </a:r>
                      <a:endParaRPr lang="en-US" sz="1600"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-1.417</a:t>
                      </a:r>
                    </a:p>
                  </a:txBody>
                  <a:tcPr marL="12700" marR="12700" marT="12700" marB="0" anchor="ctr"/>
                </a:tc>
              </a:tr>
              <a:tr h="370840">
                <a:tc>
                  <a:txBody>
                    <a:bodyPr/>
                    <a:lstStyle/>
                    <a:p>
                      <a:pPr algn="ctr" fontAlgn="b"/>
                      <a:r>
                        <a:rPr lang="en-US" sz="1600" b="0" i="0" u="none" strike="noStrike">
                          <a:solidFill>
                            <a:srgbClr val="0D0D0D"/>
                          </a:solidFill>
                          <a:latin typeface="Times New Roman"/>
                          <a:cs typeface="Times New Roman"/>
                        </a:rPr>
                        <a:t>5</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6.034</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0.011</a:t>
                      </a:r>
                    </a:p>
                  </a:txBody>
                  <a:tcPr marL="12700" marR="12700" marT="12700" marB="0" anchor="ctr"/>
                </a:tc>
                <a:tc>
                  <a:txBody>
                    <a:bodyPr/>
                    <a:lstStyle/>
                    <a:p>
                      <a:pPr algn="ctr" fontAlgn="b"/>
                      <a:r>
                        <a:rPr lang="en-US" sz="1600" b="0" i="0" u="none" strike="noStrike">
                          <a:solidFill>
                            <a:srgbClr val="0D0D0D"/>
                          </a:solidFill>
                          <a:latin typeface="Times New Roman"/>
                          <a:cs typeface="Times New Roman"/>
                        </a:rPr>
                        <a:t>6.045</a:t>
                      </a:r>
                    </a:p>
                  </a:txBody>
                  <a:tcPr marL="12700" marR="12700" marT="12700" marB="0" anchor="ctr"/>
                </a:tc>
                <a:tc>
                  <a:txBody>
                    <a:bodyPr/>
                    <a:lstStyle/>
                    <a:p>
                      <a:pPr algn="ctr"/>
                      <a:r>
                        <a:rPr lang="en-US" sz="1600" dirty="0" smtClean="0">
                          <a:solidFill>
                            <a:srgbClr val="0D0D0D"/>
                          </a:solidFill>
                          <a:latin typeface="Times New Roman"/>
                          <a:cs typeface="Times New Roman"/>
                        </a:rPr>
                        <a:t>6 to 1</a:t>
                      </a:r>
                      <a:endParaRPr lang="en-US" sz="1600" dirty="0">
                        <a:solidFill>
                          <a:srgbClr val="0D0D0D"/>
                        </a:solidFill>
                        <a:latin typeface="Times New Roman"/>
                        <a:cs typeface="Times New Roman"/>
                      </a:endParaRP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-2.925</a:t>
                      </a:r>
                    </a:p>
                  </a:txBody>
                  <a:tcPr marL="12700" marR="12700" marT="12700" marB="0" anchor="ctr"/>
                </a:tc>
              </a:tr>
              <a:tr h="370840">
                <a:tc>
                  <a:txBody>
                    <a:bodyPr/>
                    <a:lstStyle/>
                    <a:p>
                      <a:pPr algn="ctr" fontAlgn="b"/>
                      <a:r>
                        <a:rPr lang="en-US" sz="1600" b="0" i="0" u="none" strike="noStrike" dirty="0">
                          <a:solidFill>
                            <a:srgbClr val="0D0D0D"/>
                          </a:solidFill>
                          <a:latin typeface="Times New Roman"/>
                          <a:cs typeface="Times New Roman"/>
                        </a:rPr>
                        <a:t>6</a:t>
                      </a: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4.485</a:t>
                      </a: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0.053</a:t>
                      </a:r>
                    </a:p>
                  </a:txBody>
                  <a:tcPr marL="12700" marR="12700" marT="12700" marB="0" anchor="ctr"/>
                </a:tc>
                <a:tc>
                  <a:txBody>
                    <a:bodyPr/>
                    <a:lstStyle/>
                    <a:p>
                      <a:pPr algn="ctr" fontAlgn="b"/>
                      <a:r>
                        <a:rPr lang="en-US" sz="1600" b="0" i="0" u="none" strike="noStrike" dirty="0">
                          <a:solidFill>
                            <a:srgbClr val="0D0D0D"/>
                          </a:solidFill>
                          <a:latin typeface="Times New Roman"/>
                          <a:cs typeface="Times New Roman"/>
                        </a:rPr>
                        <a:t>4.538</a:t>
                      </a:r>
                    </a:p>
                  </a:txBody>
                  <a:tcPr marL="12700" marR="12700" marT="12700" marB="0" anchor="ctr"/>
                </a:tc>
                <a:tc>
                  <a:txBody>
                    <a:bodyPr/>
                    <a:lstStyle/>
                    <a:p>
                      <a:pPr algn="ctr"/>
                      <a:endParaRPr lang="en-US" sz="1600" dirty="0">
                        <a:solidFill>
                          <a:srgbClr val="0D0D0D"/>
                        </a:solidFill>
                        <a:latin typeface="Times New Roman"/>
                        <a:cs typeface="Times New Roman"/>
                      </a:endParaRPr>
                    </a:p>
                  </a:txBody>
                  <a:tcPr marL="12700" marR="12700" marT="12700" marB="0" anchor="ctr"/>
                </a:tc>
                <a:tc>
                  <a:txBody>
                    <a:bodyPr/>
                    <a:lstStyle/>
                    <a:p>
                      <a:pPr algn="ctr" fontAlgn="b"/>
                      <a:endParaRPr lang="en-US" sz="1600" b="0" i="0" u="none" strike="noStrike" dirty="0">
                        <a:solidFill>
                          <a:srgbClr val="0D0D0D"/>
                        </a:solidFill>
                        <a:latin typeface="Times New Roman"/>
                        <a:cs typeface="Times New Roman"/>
                      </a:endParaRPr>
                    </a:p>
                  </a:txBody>
                  <a:tcPr marL="12700" marR="12700" marT="12700" marB="0" anchor="ctr"/>
                </a:tc>
              </a:tr>
            </a:tbl>
          </a:graphicData>
        </a:graphic>
      </p:graphicFrame>
      <p:sp>
        <p:nvSpPr>
          <p:cNvPr id="11" name="Content Placeholder 10"/>
          <p:cNvSpPr>
            <a:spLocks noGrp="1"/>
          </p:cNvSpPr>
          <p:nvPr>
            <p:ph sz="half" idx="2"/>
          </p:nvPr>
        </p:nvSpPr>
        <p:spPr>
          <a:xfrm>
            <a:off x="1460500" y="4333875"/>
            <a:ext cx="7475967" cy="2351404"/>
          </a:xfrm>
        </p:spPr>
        <p:txBody>
          <a:bodyPr>
            <a:normAutofit fontScale="92500" lnSpcReduction="20000"/>
          </a:bodyPr>
          <a:lstStyle/>
          <a:p>
            <a:r>
              <a:rPr lang="en-US" dirty="0" smtClean="0"/>
              <a:t>There appears to be some work in the Y direction.</a:t>
            </a:r>
          </a:p>
          <a:p>
            <a:pPr lvl="1"/>
            <a:r>
              <a:rPr lang="en-US" dirty="0" smtClean="0"/>
              <a:t>Work gets more negative as the hoop stops because it is more in free fall so more work being done from gravity. </a:t>
            </a:r>
          </a:p>
          <a:p>
            <a:r>
              <a:rPr lang="en-US" dirty="0" smtClean="0"/>
              <a:t>Change in energy is the amount of work because the energy is being transferred throughout the system from hips to hip but one hips stop, then there is an outside force (gravity) and friction acting on the hoop.</a:t>
            </a:r>
          </a:p>
          <a:p>
            <a:r>
              <a:rPr lang="en-US" dirty="0" smtClean="0"/>
              <a:t>Energy starts as Potential and starts converting to Kinetic.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Centripetal Force </a:t>
            </a:r>
            <a:endParaRPr lang="en-US" dirty="0"/>
          </a:p>
        </p:txBody>
      </p:sp>
      <p:graphicFrame>
        <p:nvGraphicFramePr>
          <p:cNvPr id="17" name="Content Placeholder 16"/>
          <p:cNvGraphicFramePr>
            <a:graphicFrameLocks noGrp="1"/>
          </p:cNvGraphicFramePr>
          <p:nvPr>
            <p:ph sz="half" idx="1"/>
          </p:nvPr>
        </p:nvGraphicFramePr>
        <p:xfrm>
          <a:off x="752475" y="1600200"/>
          <a:ext cx="3072642" cy="2664459"/>
        </p:xfrm>
        <a:graphic>
          <a:graphicData uri="http://schemas.openxmlformats.org/drawingml/2006/table">
            <a:tbl>
              <a:tblPr firstRow="1" bandRow="1">
                <a:tableStyleId>{5C22544A-7EE6-4342-B048-85BDC9FD1C3A}</a:tableStyleId>
              </a:tblPr>
              <a:tblGrid>
                <a:gridCol w="982290"/>
                <a:gridCol w="655252"/>
                <a:gridCol w="1435100"/>
              </a:tblGrid>
              <a:tr h="370840">
                <a:tc>
                  <a:txBody>
                    <a:bodyPr/>
                    <a:lstStyle/>
                    <a:p>
                      <a:pPr algn="ctr" fontAlgn="b"/>
                      <a:r>
                        <a:rPr lang="en-US" sz="1400" b="1" i="0" u="none" strike="noStrike" dirty="0" smtClean="0">
                          <a:latin typeface="Verdana"/>
                        </a:rPr>
                        <a:t>Rotations</a:t>
                      </a:r>
                      <a:endParaRPr lang="en-US" sz="1400" b="1" i="0" u="none" strike="noStrike" dirty="0">
                        <a:latin typeface="Verdana"/>
                      </a:endParaRPr>
                    </a:p>
                  </a:txBody>
                  <a:tcPr marL="12700" marR="12700" marT="12700" marB="0" anchor="ctr"/>
                </a:tc>
                <a:tc>
                  <a:txBody>
                    <a:bodyPr/>
                    <a:lstStyle/>
                    <a:p>
                      <a:pPr algn="ctr" fontAlgn="b"/>
                      <a:r>
                        <a:rPr lang="en-US" sz="1400" b="1" i="0" u="none" strike="noStrike" dirty="0" smtClean="0">
                          <a:latin typeface="Verdana"/>
                        </a:rPr>
                        <a:t>Force</a:t>
                      </a:r>
                      <a:endParaRPr lang="en-US" sz="1400" b="1" i="0" u="none" strike="noStrike" dirty="0">
                        <a:latin typeface="Verdana"/>
                      </a:endParaRPr>
                    </a:p>
                  </a:txBody>
                  <a:tcPr marL="12700" marR="12700" marT="12700" marB="0" anchor="ctr"/>
                </a:tc>
                <a:tc>
                  <a:txBody>
                    <a:bodyPr/>
                    <a:lstStyle/>
                    <a:p>
                      <a:pPr algn="ctr" fontAlgn="b"/>
                      <a:r>
                        <a:rPr lang="en-US" sz="1400" b="1" i="0" u="none" strike="noStrike" dirty="0" smtClean="0">
                          <a:latin typeface="Verdana"/>
                        </a:rPr>
                        <a:t>Centripetal Velocity</a:t>
                      </a:r>
                      <a:endParaRPr lang="en-US" sz="1400" b="1" i="0" u="none" strike="noStrike" dirty="0">
                        <a:latin typeface="Verdana"/>
                      </a:endParaRPr>
                    </a:p>
                  </a:txBody>
                  <a:tcPr marL="12700" marR="12700" marT="12700" marB="0" anchor="ctr"/>
                </a:tc>
              </a:tr>
              <a:tr h="370840">
                <a:tc>
                  <a:txBody>
                    <a:bodyPr/>
                    <a:lstStyle/>
                    <a:p>
                      <a:pPr algn="ctr" fontAlgn="b"/>
                      <a:r>
                        <a:rPr lang="en-US" sz="1400" b="0" i="0" u="none" strike="noStrike" dirty="0">
                          <a:latin typeface="Verdana"/>
                        </a:rPr>
                        <a:t>1</a:t>
                      </a:r>
                    </a:p>
                  </a:txBody>
                  <a:tcPr marL="12700" marR="12700" marT="12700" marB="0" anchor="ctr"/>
                </a:tc>
                <a:tc>
                  <a:txBody>
                    <a:bodyPr/>
                    <a:lstStyle/>
                    <a:p>
                      <a:pPr algn="ctr" fontAlgn="b"/>
                      <a:r>
                        <a:rPr lang="en-US" sz="1400" b="0" i="0" u="none" strike="noStrike">
                          <a:solidFill>
                            <a:srgbClr val="000000"/>
                          </a:solidFill>
                          <a:latin typeface="Verdana"/>
                        </a:rPr>
                        <a:t>27.259</a:t>
                      </a:r>
                    </a:p>
                  </a:txBody>
                  <a:tcPr marL="12700" marR="12700" marT="12700" marB="0" anchor="ctr"/>
                </a:tc>
                <a:tc>
                  <a:txBody>
                    <a:bodyPr/>
                    <a:lstStyle/>
                    <a:p>
                      <a:pPr algn="ctr" fontAlgn="b"/>
                      <a:r>
                        <a:rPr lang="en-US" sz="1400" b="0" i="0" u="none" strike="noStrike">
                          <a:solidFill>
                            <a:srgbClr val="000000"/>
                          </a:solidFill>
                          <a:latin typeface="Verdana"/>
                        </a:rPr>
                        <a:t>4.159</a:t>
                      </a:r>
                    </a:p>
                  </a:txBody>
                  <a:tcPr marL="12700" marR="12700" marT="12700" marB="0" anchor="ctr"/>
                </a:tc>
              </a:tr>
              <a:tr h="370840">
                <a:tc>
                  <a:txBody>
                    <a:bodyPr/>
                    <a:lstStyle/>
                    <a:p>
                      <a:pPr algn="ctr" fontAlgn="b"/>
                      <a:r>
                        <a:rPr lang="en-US" sz="1400" b="0" i="0" u="none" strike="noStrike" dirty="0">
                          <a:latin typeface="Verdana"/>
                        </a:rPr>
                        <a:t>2</a:t>
                      </a:r>
                    </a:p>
                  </a:txBody>
                  <a:tcPr marL="12700" marR="12700" marT="12700" marB="0" anchor="ctr"/>
                </a:tc>
                <a:tc>
                  <a:txBody>
                    <a:bodyPr/>
                    <a:lstStyle/>
                    <a:p>
                      <a:pPr algn="ctr" fontAlgn="b"/>
                      <a:r>
                        <a:rPr lang="en-US" sz="1400" b="0" i="0" u="none" strike="noStrike">
                          <a:solidFill>
                            <a:srgbClr val="000000"/>
                          </a:solidFill>
                          <a:latin typeface="Verdana"/>
                        </a:rPr>
                        <a:t>22.858</a:t>
                      </a:r>
                    </a:p>
                  </a:txBody>
                  <a:tcPr marL="12700" marR="12700" marT="12700" marB="0" anchor="ctr"/>
                </a:tc>
                <a:tc>
                  <a:txBody>
                    <a:bodyPr/>
                    <a:lstStyle/>
                    <a:p>
                      <a:pPr algn="ctr" fontAlgn="b"/>
                      <a:r>
                        <a:rPr lang="en-US" sz="1400" b="0" i="0" u="none" strike="noStrike">
                          <a:solidFill>
                            <a:srgbClr val="000000"/>
                          </a:solidFill>
                          <a:latin typeface="Verdana"/>
                        </a:rPr>
                        <a:t>3.809</a:t>
                      </a:r>
                    </a:p>
                  </a:txBody>
                  <a:tcPr marL="12700" marR="12700" marT="12700" marB="0" anchor="ctr"/>
                </a:tc>
              </a:tr>
              <a:tr h="370840">
                <a:tc>
                  <a:txBody>
                    <a:bodyPr/>
                    <a:lstStyle/>
                    <a:p>
                      <a:pPr algn="ctr" fontAlgn="b"/>
                      <a:r>
                        <a:rPr lang="en-US" sz="1400" b="0" i="0" u="none" strike="noStrike" dirty="0">
                          <a:latin typeface="Verdana"/>
                        </a:rPr>
                        <a:t>3</a:t>
                      </a:r>
                    </a:p>
                  </a:txBody>
                  <a:tcPr marL="12700" marR="12700" marT="12700" marB="0" anchor="ctr"/>
                </a:tc>
                <a:tc>
                  <a:txBody>
                    <a:bodyPr/>
                    <a:lstStyle/>
                    <a:p>
                      <a:pPr algn="ctr" fontAlgn="b"/>
                      <a:r>
                        <a:rPr lang="en-US" sz="1400" b="0" i="0" u="none" strike="noStrike" dirty="0">
                          <a:solidFill>
                            <a:srgbClr val="000000"/>
                          </a:solidFill>
                          <a:latin typeface="Verdana"/>
                        </a:rPr>
                        <a:t>10.965</a:t>
                      </a:r>
                    </a:p>
                  </a:txBody>
                  <a:tcPr marL="12700" marR="12700" marT="12700" marB="0" anchor="ctr"/>
                </a:tc>
                <a:tc>
                  <a:txBody>
                    <a:bodyPr/>
                    <a:lstStyle/>
                    <a:p>
                      <a:pPr algn="ctr" fontAlgn="b"/>
                      <a:r>
                        <a:rPr lang="en-US" sz="1400" b="0" i="0" u="none" strike="noStrike" dirty="0">
                          <a:solidFill>
                            <a:srgbClr val="000000"/>
                          </a:solidFill>
                          <a:latin typeface="Verdana"/>
                        </a:rPr>
                        <a:t>2.638</a:t>
                      </a:r>
                    </a:p>
                  </a:txBody>
                  <a:tcPr marL="12700" marR="12700" marT="12700" marB="0" anchor="ctr"/>
                </a:tc>
              </a:tr>
              <a:tr h="370840">
                <a:tc>
                  <a:txBody>
                    <a:bodyPr/>
                    <a:lstStyle/>
                    <a:p>
                      <a:pPr algn="ctr" fontAlgn="b"/>
                      <a:r>
                        <a:rPr lang="en-US" sz="1400" b="0" i="0" u="none" strike="noStrike" dirty="0">
                          <a:latin typeface="Verdana"/>
                        </a:rPr>
                        <a:t>4</a:t>
                      </a:r>
                    </a:p>
                  </a:txBody>
                  <a:tcPr marL="12700" marR="12700" marT="12700" marB="0" anchor="ctr"/>
                </a:tc>
                <a:tc>
                  <a:txBody>
                    <a:bodyPr/>
                    <a:lstStyle/>
                    <a:p>
                      <a:pPr algn="ctr" fontAlgn="b"/>
                      <a:r>
                        <a:rPr lang="en-US" sz="1400" b="0" i="0" u="none" strike="noStrike">
                          <a:solidFill>
                            <a:srgbClr val="000000"/>
                          </a:solidFill>
                          <a:latin typeface="Verdana"/>
                        </a:rPr>
                        <a:t>21.392</a:t>
                      </a:r>
                    </a:p>
                  </a:txBody>
                  <a:tcPr marL="12700" marR="12700" marT="12700" marB="0" anchor="ctr"/>
                </a:tc>
                <a:tc>
                  <a:txBody>
                    <a:bodyPr/>
                    <a:lstStyle/>
                    <a:p>
                      <a:pPr algn="ctr" fontAlgn="b"/>
                      <a:r>
                        <a:rPr lang="en-US" sz="1400" b="0" i="0" u="none" strike="noStrike" dirty="0">
                          <a:solidFill>
                            <a:srgbClr val="000000"/>
                          </a:solidFill>
                          <a:latin typeface="Verdana"/>
                        </a:rPr>
                        <a:t>3.685</a:t>
                      </a:r>
                    </a:p>
                  </a:txBody>
                  <a:tcPr marL="12700" marR="12700" marT="12700" marB="0" anchor="ctr"/>
                </a:tc>
              </a:tr>
              <a:tr h="370840">
                <a:tc>
                  <a:txBody>
                    <a:bodyPr/>
                    <a:lstStyle/>
                    <a:p>
                      <a:pPr algn="ctr" fontAlgn="b"/>
                      <a:r>
                        <a:rPr lang="en-US" sz="1400" b="0" i="0" u="none" strike="noStrike" dirty="0">
                          <a:latin typeface="Verdana"/>
                        </a:rPr>
                        <a:t>5</a:t>
                      </a:r>
                    </a:p>
                  </a:txBody>
                  <a:tcPr marL="12700" marR="12700" marT="12700" marB="0" anchor="ctr"/>
                </a:tc>
                <a:tc>
                  <a:txBody>
                    <a:bodyPr/>
                    <a:lstStyle/>
                    <a:p>
                      <a:pPr algn="ctr" fontAlgn="b"/>
                      <a:r>
                        <a:rPr lang="en-US" sz="1400" b="0" i="0" u="none" strike="noStrike">
                          <a:solidFill>
                            <a:srgbClr val="000000"/>
                          </a:solidFill>
                          <a:latin typeface="Verdana"/>
                        </a:rPr>
                        <a:t>12.165</a:t>
                      </a:r>
                    </a:p>
                  </a:txBody>
                  <a:tcPr marL="12700" marR="12700" marT="12700" marB="0" anchor="ctr"/>
                </a:tc>
                <a:tc>
                  <a:txBody>
                    <a:bodyPr/>
                    <a:lstStyle/>
                    <a:p>
                      <a:pPr algn="ctr" fontAlgn="b"/>
                      <a:r>
                        <a:rPr lang="en-US" sz="1400" b="0" i="0" u="none" strike="noStrike" dirty="0">
                          <a:solidFill>
                            <a:srgbClr val="000000"/>
                          </a:solidFill>
                          <a:latin typeface="Verdana"/>
                        </a:rPr>
                        <a:t>2.779</a:t>
                      </a:r>
                    </a:p>
                  </a:txBody>
                  <a:tcPr marL="12700" marR="12700" marT="12700" marB="0" anchor="ctr"/>
                </a:tc>
              </a:tr>
              <a:tr h="370840">
                <a:tc>
                  <a:txBody>
                    <a:bodyPr/>
                    <a:lstStyle/>
                    <a:p>
                      <a:pPr algn="ctr" fontAlgn="b"/>
                      <a:r>
                        <a:rPr lang="en-US" sz="1400" b="0" i="0" u="none" strike="noStrike" dirty="0">
                          <a:latin typeface="Verdana"/>
                        </a:rPr>
                        <a:t>6</a:t>
                      </a:r>
                    </a:p>
                  </a:txBody>
                  <a:tcPr marL="12700" marR="12700" marT="12700" marB="0" anchor="ctr"/>
                </a:tc>
                <a:tc>
                  <a:txBody>
                    <a:bodyPr/>
                    <a:lstStyle/>
                    <a:p>
                      <a:pPr algn="ctr" fontAlgn="b"/>
                      <a:r>
                        <a:rPr lang="en-US" sz="1400" b="0" i="0" u="none" strike="noStrike">
                          <a:solidFill>
                            <a:srgbClr val="000000"/>
                          </a:solidFill>
                          <a:latin typeface="Verdana"/>
                        </a:rPr>
                        <a:t>1.966</a:t>
                      </a:r>
                    </a:p>
                  </a:txBody>
                  <a:tcPr marL="12700" marR="12700" marT="12700" marB="0" anchor="ctr"/>
                </a:tc>
                <a:tc>
                  <a:txBody>
                    <a:bodyPr/>
                    <a:lstStyle/>
                    <a:p>
                      <a:pPr algn="ctr" fontAlgn="b"/>
                      <a:r>
                        <a:rPr lang="en-US" sz="1400" b="0" i="0" u="none" strike="noStrike" dirty="0">
                          <a:solidFill>
                            <a:srgbClr val="000000"/>
                          </a:solidFill>
                          <a:latin typeface="Verdana"/>
                        </a:rPr>
                        <a:t>1.117</a:t>
                      </a:r>
                    </a:p>
                  </a:txBody>
                  <a:tcPr marL="12700" marR="12700" marT="12700" marB="0" anchor="ctr"/>
                </a:tc>
              </a:tr>
            </a:tbl>
          </a:graphicData>
        </a:graphic>
      </p:graphicFrame>
      <p:sp>
        <p:nvSpPr>
          <p:cNvPr id="16" name="Content Placeholder 15"/>
          <p:cNvSpPr>
            <a:spLocks noGrp="1"/>
          </p:cNvSpPr>
          <p:nvPr>
            <p:ph sz="half" idx="2"/>
          </p:nvPr>
        </p:nvSpPr>
        <p:spPr/>
        <p:txBody>
          <a:bodyPr/>
          <a:lstStyle/>
          <a:p>
            <a:r>
              <a:rPr lang="en-US" dirty="0" smtClean="0"/>
              <a:t>Inward force that keeps hoop moving around. </a:t>
            </a:r>
          </a:p>
          <a:p>
            <a:r>
              <a:rPr lang="en-US" dirty="0" smtClean="0"/>
              <a:t>Typically decreases with each rotation. </a:t>
            </a:r>
          </a:p>
          <a:p>
            <a:r>
              <a:rPr lang="en-US" dirty="0" smtClean="0"/>
              <a:t>However, increases in first rotation with no movement of hips.</a:t>
            </a:r>
          </a:p>
          <a:p>
            <a:pPr lvl="1"/>
            <a:r>
              <a:rPr lang="en-US" dirty="0" smtClean="0"/>
              <a:t>Possible explanation: More force needed to keep it moving in circle rather than falling straight down. </a:t>
            </a:r>
          </a:p>
          <a:p>
            <a:pPr lvl="1"/>
            <a:r>
              <a:rPr lang="en-US" dirty="0" smtClean="0"/>
              <a:t>Velocity increases to allow the motion to continue.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Study</a:t>
            </a:r>
            <a:endParaRPr lang="en-US" dirty="0"/>
          </a:p>
        </p:txBody>
      </p:sp>
      <p:sp>
        <p:nvSpPr>
          <p:cNvPr id="3" name="Content Placeholder 2"/>
          <p:cNvSpPr>
            <a:spLocks noGrp="1"/>
          </p:cNvSpPr>
          <p:nvPr>
            <p:ph sz="half" idx="1"/>
          </p:nvPr>
        </p:nvSpPr>
        <p:spPr/>
        <p:txBody>
          <a:bodyPr/>
          <a:lstStyle/>
          <a:p>
            <a:r>
              <a:rPr lang="en-US" dirty="0" smtClean="0"/>
              <a:t>Effects of momentum on the system. </a:t>
            </a:r>
          </a:p>
          <a:p>
            <a:r>
              <a:rPr lang="en-US" dirty="0" smtClean="0"/>
              <a:t>Further analyze why when I stopped, the velocities and force increase</a:t>
            </a:r>
          </a:p>
          <a:p>
            <a:pPr lvl="1"/>
            <a:r>
              <a:rPr lang="en-US" dirty="0" smtClean="0"/>
              <a:t>Nature or me?</a:t>
            </a:r>
          </a:p>
          <a:p>
            <a:pPr lvl="1"/>
            <a:r>
              <a:rPr lang="en-US" dirty="0" smtClean="0"/>
              <a:t>Change in pattern in rotation 4 </a:t>
            </a:r>
          </a:p>
          <a:p>
            <a:r>
              <a:rPr lang="en-US" dirty="0" smtClean="0"/>
              <a:t>Multiple trials</a:t>
            </a:r>
            <a:endParaRPr lang="en-US" dirty="0"/>
          </a:p>
        </p:txBody>
      </p:sp>
      <p:sp>
        <p:nvSpPr>
          <p:cNvPr id="4" name="Content Placeholder 3"/>
          <p:cNvSpPr>
            <a:spLocks noGrp="1"/>
          </p:cNvSpPr>
          <p:nvPr>
            <p:ph sz="half" idx="2"/>
          </p:nvPr>
        </p:nvSpPr>
        <p:spPr/>
        <p:txBody>
          <a:bodyPr/>
          <a:lstStyle/>
          <a:p>
            <a:r>
              <a:rPr lang="en-US" dirty="0" smtClean="0"/>
              <a:t>More accurate tool for measuring the rotations</a:t>
            </a:r>
          </a:p>
          <a:p>
            <a:pPr lvl="1"/>
            <a:r>
              <a:rPr lang="en-US" dirty="0" smtClean="0"/>
              <a:t>Use smaller angles of rotation to analyze</a:t>
            </a:r>
          </a:p>
          <a:p>
            <a:r>
              <a:rPr lang="en-US" dirty="0" smtClean="0"/>
              <a:t>Do analysis in 3-D.</a:t>
            </a:r>
          </a:p>
          <a:p>
            <a:r>
              <a:rPr lang="en-US" dirty="0" smtClean="0"/>
              <a:t>Calculate % of Energy Transferred from Hip to Hoop in each rotation. </a:t>
            </a:r>
          </a:p>
          <a:p>
            <a:r>
              <a:rPr lang="en-US" dirty="0" smtClean="0"/>
              <a:t>Effects of Friction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4294967295"/>
          </p:nvPr>
        </p:nvSpPr>
        <p:spPr>
          <a:xfrm>
            <a:off x="381000" y="1258443"/>
            <a:ext cx="8509000" cy="5742432"/>
          </a:xfrm>
        </p:spPr>
        <p:txBody>
          <a:bodyPr>
            <a:normAutofit fontScale="92500" lnSpcReduction="10000"/>
          </a:bodyPr>
          <a:lstStyle/>
          <a:p>
            <a:r>
              <a:rPr lang="en-US" dirty="0" smtClean="0"/>
              <a:t>Energy going into the hoop is equal to how quickly the hoop loses energy when hips are stagnant.</a:t>
            </a:r>
          </a:p>
          <a:p>
            <a:r>
              <a:rPr lang="en-US" dirty="0" smtClean="0"/>
              <a:t>The difference in Kinetic Energy for each rotation (in the hoop) after stopping of hips, compared to that when hips in motion (the KE of the hoop when hips in motion and hoop in original place), is the amount of work.</a:t>
            </a:r>
          </a:p>
          <a:p>
            <a:r>
              <a:rPr lang="en-US" dirty="0" smtClean="0"/>
              <a:t>The hips are doing work opposing the force of gravity and drag to keep the hoop in motion to stop from falling.</a:t>
            </a:r>
          </a:p>
          <a:p>
            <a:pPr lvl="1"/>
            <a:r>
              <a:rPr lang="en-US" dirty="0" smtClean="0"/>
              <a:t>Hips add energy to the system</a:t>
            </a:r>
          </a:p>
          <a:p>
            <a:r>
              <a:rPr lang="en-US" dirty="0" smtClean="0"/>
              <a:t>Friction force helps slow down the hula hoop when hoop in contact with body.</a:t>
            </a:r>
          </a:p>
          <a:p>
            <a:r>
              <a:rPr lang="en-US" dirty="0" smtClean="0"/>
              <a:t>The amount of Kinetic Energy needed to keep the hoop from falling is the average KE of the hoop when hips still moving.</a:t>
            </a:r>
          </a:p>
          <a:p>
            <a:r>
              <a:rPr lang="en-US" dirty="0" smtClean="0"/>
              <a:t>The energy of the hoop determines the energy being added by the hips.</a:t>
            </a:r>
          </a:p>
          <a:p>
            <a:r>
              <a:rPr lang="en-US" dirty="0" smtClean="0"/>
              <a:t>Work in the X and Y direction</a:t>
            </a:r>
          </a:p>
          <a:p>
            <a:r>
              <a:rPr lang="en-US" dirty="0" smtClean="0"/>
              <a:t>Work in the X is KE rotational and linear of hoop</a:t>
            </a:r>
          </a:p>
          <a:p>
            <a:r>
              <a:rPr lang="en-US" dirty="0" smtClean="0"/>
              <a:t>Work in the Y is potential and kinetic linear of hoop.</a:t>
            </a:r>
          </a:p>
        </p:txBody>
      </p:sp>
      <p:sp>
        <p:nvSpPr>
          <p:cNvPr id="5" name="Title 1"/>
          <p:cNvSpPr txBox="1">
            <a:spLocks/>
          </p:cNvSpPr>
          <p:nvPr/>
        </p:nvSpPr>
        <p:spPr>
          <a:xfrm>
            <a:off x="-344806" y="-1490218"/>
            <a:ext cx="4800600" cy="886968"/>
          </a:xfrm>
          <a:prstGeom prst="rect">
            <a:avLst/>
          </a:prstGeom>
        </p:spPr>
        <p:txBody>
          <a:bodyPr vert="horz" lIns="4572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accent1"/>
                </a:solidFill>
                <a:effectLst/>
                <a:uLnTx/>
                <a:uFillTx/>
                <a:latin typeface="+mj-lt"/>
                <a:ea typeface="+mj-ea"/>
                <a:cs typeface="+mj-cs"/>
              </a:rPr>
              <a:t>Conclusion</a:t>
            </a:r>
            <a:endParaRPr kumimoji="0" lang="en-US" sz="28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412" y="0"/>
            <a:ext cx="4948238" cy="886968"/>
          </a:xfrm>
        </p:spPr>
        <p:txBody>
          <a:bodyPr/>
          <a:lstStyle/>
          <a:p>
            <a:r>
              <a:rPr lang="en-US" dirty="0" smtClean="0"/>
              <a:t>Data Summary</a:t>
            </a:r>
            <a:endParaRPr lang="en-US" dirty="0"/>
          </a:p>
        </p:txBody>
      </p:sp>
      <p:graphicFrame>
        <p:nvGraphicFramePr>
          <p:cNvPr id="6" name="Content Placeholder 5"/>
          <p:cNvGraphicFramePr>
            <a:graphicFrameLocks noGrp="1"/>
          </p:cNvGraphicFramePr>
          <p:nvPr>
            <p:ph idx="1"/>
          </p:nvPr>
        </p:nvGraphicFramePr>
        <p:xfrm>
          <a:off x="2" y="886968"/>
          <a:ext cx="9143998" cy="5809742"/>
        </p:xfrm>
        <a:graphic>
          <a:graphicData uri="http://schemas.openxmlformats.org/drawingml/2006/table">
            <a:tbl>
              <a:tblPr firstRow="1" bandRow="1">
                <a:tableStyleId>{5C22544A-7EE6-4342-B048-85BDC9FD1C3A}</a:tableStyleId>
              </a:tblPr>
              <a:tblGrid>
                <a:gridCol w="757411"/>
                <a:gridCol w="1104710"/>
                <a:gridCol w="897542"/>
                <a:gridCol w="935837"/>
                <a:gridCol w="796635"/>
                <a:gridCol w="708120"/>
                <a:gridCol w="3943743"/>
              </a:tblGrid>
              <a:tr h="2173495">
                <a:tc gridSpan="3">
                  <a:txBody>
                    <a:bodyPr/>
                    <a:lstStyle/>
                    <a:p>
                      <a:r>
                        <a:rPr lang="en-US" sz="1600" dirty="0" smtClean="0"/>
                        <a:t>Amount of Work done by Hips</a:t>
                      </a:r>
                      <a:endParaRPr lang="en-US" sz="1600" dirty="0"/>
                    </a:p>
                  </a:txBody>
                  <a:tcPr/>
                </a:tc>
                <a:tc hMerge="1">
                  <a:txBody>
                    <a:bodyPr/>
                    <a:lstStyle/>
                    <a:p>
                      <a:endParaRPr lang="en-US"/>
                    </a:p>
                  </a:txBody>
                  <a:tcPr/>
                </a:tc>
                <a:tc hMerge="1">
                  <a:txBody>
                    <a:bodyPr/>
                    <a:lstStyle/>
                    <a:p>
                      <a:endParaRPr lang="en-US" dirty="0"/>
                    </a:p>
                  </a:txBody>
                  <a:tcPr/>
                </a:tc>
                <a:tc>
                  <a:txBody>
                    <a:bodyPr/>
                    <a:lstStyle/>
                    <a:p>
                      <a:r>
                        <a:rPr lang="en-US" sz="1600" dirty="0" smtClean="0"/>
                        <a:t>Amount of Energy needed to keep hoop Up</a:t>
                      </a:r>
                      <a:endParaRPr lang="en-US" sz="1600" dirty="0"/>
                    </a:p>
                  </a:txBody>
                  <a:tcPr/>
                </a:tc>
                <a:tc gridSpan="2">
                  <a:txBody>
                    <a:bodyPr/>
                    <a:lstStyle/>
                    <a:p>
                      <a:r>
                        <a:rPr lang="en-US" sz="1600" dirty="0" smtClean="0"/>
                        <a:t>Kinetic Energy lost every rotation </a:t>
                      </a:r>
                      <a:endParaRPr lang="en-US" sz="1600" dirty="0"/>
                    </a:p>
                  </a:txBody>
                  <a:tcPr/>
                </a:tc>
                <a:tc hMerge="1">
                  <a:txBody>
                    <a:bodyPr/>
                    <a:lstStyle/>
                    <a:p>
                      <a:endParaRPr lang="en-US"/>
                    </a:p>
                  </a:txBody>
                  <a:tcPr/>
                </a:tc>
                <a:tc>
                  <a:txBody>
                    <a:bodyPr/>
                    <a:lstStyle/>
                    <a:p>
                      <a:r>
                        <a:rPr lang="en-US" sz="1600" dirty="0" smtClean="0"/>
                        <a:t>Average Work</a:t>
                      </a:r>
                      <a:r>
                        <a:rPr lang="en-US" sz="1600" baseline="0" dirty="0" smtClean="0"/>
                        <a:t> done by hips through whole movement of hula hoop (when hips in motion and when faltered)</a:t>
                      </a:r>
                      <a:endParaRPr lang="en-US" sz="1600" dirty="0"/>
                    </a:p>
                  </a:txBody>
                  <a:tcPr/>
                </a:tc>
              </a:tr>
              <a:tr h="454144">
                <a:tc rowSpan="2">
                  <a:txBody>
                    <a:bodyPr/>
                    <a:lstStyle/>
                    <a:p>
                      <a:pPr algn="ctr"/>
                      <a:r>
                        <a:rPr lang="en-US" sz="1150" baseline="0" dirty="0" smtClean="0"/>
                        <a:t>Rotation</a:t>
                      </a:r>
                    </a:p>
                  </a:txBody>
                  <a:tcPr anchor="ctr"/>
                </a:tc>
                <a:tc rowSpan="2">
                  <a:txBody>
                    <a:bodyPr/>
                    <a:lstStyle/>
                    <a:p>
                      <a:pPr algn="ctr"/>
                      <a:r>
                        <a:rPr lang="en-US" sz="1400" dirty="0" smtClean="0"/>
                        <a:t>X-Direction</a:t>
                      </a:r>
                    </a:p>
                    <a:p>
                      <a:pPr algn="ctr"/>
                      <a:r>
                        <a:rPr lang="en-US" sz="1400" dirty="0" err="1" smtClean="0"/>
                        <a:t>KE</a:t>
                      </a:r>
                      <a:r>
                        <a:rPr lang="en-US" sz="1400" baseline="-25000" dirty="0" err="1" smtClean="0"/>
                        <a:t>tot</a:t>
                      </a:r>
                      <a:r>
                        <a:rPr lang="en-US" sz="1400" baseline="0" dirty="0" smtClean="0"/>
                        <a:t>=</a:t>
                      </a:r>
                      <a:r>
                        <a:rPr lang="en-US" sz="1400" baseline="0" dirty="0" err="1" smtClean="0"/>
                        <a:t>KE</a:t>
                      </a:r>
                      <a:r>
                        <a:rPr lang="en-US" sz="1400" baseline="-25000" dirty="0" err="1" smtClean="0"/>
                        <a:t>ang</a:t>
                      </a:r>
                      <a:r>
                        <a:rPr lang="en-US" sz="1400" baseline="0" dirty="0" err="1" smtClean="0"/>
                        <a:t>+Ke</a:t>
                      </a:r>
                      <a:r>
                        <a:rPr lang="en-US" sz="1400" baseline="-25000" dirty="0" err="1" smtClean="0"/>
                        <a:t>lin</a:t>
                      </a:r>
                      <a:endParaRPr lang="en-US" sz="1400" baseline="-25000" dirty="0" smtClean="0"/>
                    </a:p>
                    <a:p>
                      <a:pPr algn="ctr"/>
                      <a:r>
                        <a:rPr lang="en-US" sz="1400" baseline="0" dirty="0" smtClean="0"/>
                        <a:t>∆</a:t>
                      </a:r>
                      <a:r>
                        <a:rPr lang="en-US" sz="1400" baseline="0" dirty="0" err="1" smtClean="0"/>
                        <a:t>KE</a:t>
                      </a:r>
                      <a:r>
                        <a:rPr lang="en-US" sz="1400" baseline="-25000" dirty="0" err="1" smtClean="0"/>
                        <a:t>tot</a:t>
                      </a:r>
                      <a:r>
                        <a:rPr lang="en-US" sz="1400" baseline="0" dirty="0" smtClean="0"/>
                        <a:t>= Work (J)</a:t>
                      </a:r>
                    </a:p>
                  </a:txBody>
                  <a:tcPr anchor="ctr"/>
                </a:tc>
                <a:tc rowSpan="2">
                  <a:txBody>
                    <a:bodyPr/>
                    <a:lstStyle/>
                    <a:p>
                      <a:pPr algn="ctr"/>
                      <a:r>
                        <a:rPr lang="en-US" sz="1400" dirty="0" smtClean="0"/>
                        <a:t>Y- </a:t>
                      </a:r>
                      <a:r>
                        <a:rPr lang="en-US" sz="1300" dirty="0" smtClean="0"/>
                        <a:t>Direction</a:t>
                      </a:r>
                    </a:p>
                    <a:p>
                      <a:pPr algn="ctr"/>
                      <a:r>
                        <a:rPr lang="en-US" sz="1400" dirty="0" err="1" smtClean="0"/>
                        <a:t>E</a:t>
                      </a:r>
                      <a:r>
                        <a:rPr lang="en-US" sz="1400" baseline="-25000" dirty="0" err="1" smtClean="0"/>
                        <a:t>tot</a:t>
                      </a:r>
                      <a:r>
                        <a:rPr lang="en-US" sz="1400" baseline="0" dirty="0" smtClean="0"/>
                        <a:t>=</a:t>
                      </a:r>
                      <a:r>
                        <a:rPr lang="en-US" sz="1400" baseline="0" dirty="0" err="1" smtClean="0"/>
                        <a:t>KE</a:t>
                      </a:r>
                      <a:r>
                        <a:rPr lang="en-US" sz="1400" baseline="-25000" dirty="0" err="1" smtClean="0"/>
                        <a:t>lin</a:t>
                      </a:r>
                      <a:r>
                        <a:rPr lang="en-US" sz="1400" baseline="0" dirty="0" err="1" smtClean="0"/>
                        <a:t>+PE</a:t>
                      </a:r>
                      <a:endParaRPr lang="en-US" sz="1400" baseline="0" dirty="0" smtClean="0"/>
                    </a:p>
                    <a:p>
                      <a:pPr algn="ctr"/>
                      <a:r>
                        <a:rPr lang="en-US" sz="1400" dirty="0" smtClean="0"/>
                        <a:t>∆</a:t>
                      </a:r>
                      <a:r>
                        <a:rPr lang="en-US" sz="1400" dirty="0" err="1" smtClean="0"/>
                        <a:t>E</a:t>
                      </a:r>
                      <a:r>
                        <a:rPr lang="en-US" sz="1400" baseline="-25000" dirty="0" err="1" smtClean="0"/>
                        <a:t>tot</a:t>
                      </a:r>
                      <a:r>
                        <a:rPr lang="en-US" sz="1400" baseline="-25000" dirty="0" smtClean="0"/>
                        <a:t>=</a:t>
                      </a:r>
                      <a:r>
                        <a:rPr lang="en-US" sz="1400" baseline="0" dirty="0" smtClean="0"/>
                        <a:t> Work</a:t>
                      </a:r>
                    </a:p>
                    <a:p>
                      <a:pPr algn="ctr"/>
                      <a:r>
                        <a:rPr lang="en-US" sz="1400" baseline="0" dirty="0" smtClean="0"/>
                        <a:t>(J)</a:t>
                      </a:r>
                      <a:endParaRPr lang="en-US" sz="1400" dirty="0"/>
                    </a:p>
                  </a:txBody>
                  <a:tcPr anchor="ctr"/>
                </a:tc>
                <a:tc rowSpan="2">
                  <a:txBody>
                    <a:bodyPr/>
                    <a:lstStyle/>
                    <a:p>
                      <a:r>
                        <a:rPr lang="en-US" sz="1300" dirty="0" smtClean="0"/>
                        <a:t>X-Direction</a:t>
                      </a:r>
                    </a:p>
                    <a:p>
                      <a:r>
                        <a:rPr lang="en-US" sz="1300" dirty="0" smtClean="0"/>
                        <a:t>Hips still moving</a:t>
                      </a:r>
                      <a:endParaRPr lang="en-US" sz="1300" dirty="0"/>
                    </a:p>
                  </a:txBody>
                  <a:tcPr/>
                </a:tc>
                <a:tc gridSpan="2">
                  <a:txBody>
                    <a:bodyPr/>
                    <a:lstStyle/>
                    <a:p>
                      <a:pPr algn="ctr"/>
                      <a:r>
                        <a:rPr lang="en-US" sz="1400" dirty="0" smtClean="0"/>
                        <a:t>X-Direction</a:t>
                      </a:r>
                      <a:endParaRPr lang="en-US" sz="1400" dirty="0"/>
                    </a:p>
                  </a:txBody>
                  <a:tcPr anchor="ctr"/>
                </a:tc>
                <a:tc hMerge="1">
                  <a:txBody>
                    <a:bodyPr/>
                    <a:lstStyle/>
                    <a:p>
                      <a:endParaRPr lang="en-US" dirty="0"/>
                    </a:p>
                  </a:txBody>
                  <a:tcPr/>
                </a:tc>
                <a:tc rowSpan="2">
                  <a:txBody>
                    <a:bodyPr/>
                    <a:lstStyle/>
                    <a:p>
                      <a:r>
                        <a:rPr lang="en-US" sz="1400" dirty="0" smtClean="0"/>
                        <a:t>Average ∆KE=</a:t>
                      </a:r>
                      <a:r>
                        <a:rPr lang="en-US" sz="1400" baseline="0" dirty="0" smtClean="0"/>
                        <a:t> Work in Hoop in X-Direction</a:t>
                      </a:r>
                      <a:endParaRPr lang="en-US" sz="1400" dirty="0"/>
                    </a:p>
                  </a:txBody>
                  <a:tcPr/>
                </a:tc>
              </a:tr>
              <a:tr h="15971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150" dirty="0" smtClean="0"/>
                        <a:t>Rotation</a:t>
                      </a:r>
                      <a:endParaRPr lang="en-US" sz="1150" dirty="0"/>
                    </a:p>
                  </a:txBody>
                  <a:tcPr/>
                </a:tc>
                <a:tc>
                  <a:txBody>
                    <a:bodyPr/>
                    <a:lstStyle/>
                    <a:p>
                      <a:r>
                        <a:rPr lang="en-US" sz="1400" dirty="0" smtClean="0"/>
                        <a:t>Joules</a:t>
                      </a:r>
                      <a:endParaRPr lang="en-US" sz="1400" dirty="0"/>
                    </a:p>
                  </a:txBody>
                  <a:tcPr/>
                </a:tc>
                <a:tc vMerge="1">
                  <a:txBody>
                    <a:bodyPr/>
                    <a:lstStyle/>
                    <a:p>
                      <a:endParaRPr lang="en-US"/>
                    </a:p>
                  </a:txBody>
                  <a:tcPr/>
                </a:tc>
              </a:tr>
              <a:tr h="316461">
                <a:tc>
                  <a:txBody>
                    <a:bodyPr/>
                    <a:lstStyle/>
                    <a:p>
                      <a:pPr algn="r" fontAlgn="b"/>
                      <a:r>
                        <a:rPr lang="en-US" sz="1400" b="0" i="0" u="none" strike="noStrike" dirty="0" smtClean="0">
                          <a:latin typeface=""/>
                        </a:rPr>
                        <a:t>2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-0.952</a:t>
                      </a:r>
                    </a:p>
                  </a:txBody>
                  <a:tcPr marL="12700" marR="12700" marT="12700" marB="0" anchor="b"/>
                </a:tc>
                <a:tc>
                  <a:txBody>
                    <a:bodyPr/>
                    <a:lstStyle/>
                    <a:p>
                      <a:pPr algn="ctr" fontAlgn="b"/>
                      <a:r>
                        <a:rPr lang="en-US" sz="1400" b="0" i="0" u="none" strike="noStrike" dirty="0">
                          <a:solidFill>
                            <a:srgbClr val="0D0D0D"/>
                          </a:solidFill>
                          <a:latin typeface="Times New Roman"/>
                          <a:cs typeface="Times New Roman"/>
                        </a:rPr>
                        <a:t>-0.369</a:t>
                      </a:r>
                    </a:p>
                  </a:txBody>
                  <a:tcPr marL="12700" marR="12700" marT="12700" marB="0"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Average</a:t>
                      </a:r>
                      <a:r>
                        <a:rPr kumimoji="0" lang="en-US" sz="1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KE in first three rotations: 4.401 J</a:t>
                      </a:r>
                    </a:p>
                    <a:p>
                      <a:endParaRPr lang="en-US" sz="1400" dirty="0"/>
                    </a:p>
                  </a:txBody>
                  <a:tcPr/>
                </a:tc>
                <a:tc>
                  <a:txBody>
                    <a:bodyPr/>
                    <a:lstStyle/>
                    <a:p>
                      <a:pPr algn="r" fontAlgn="b"/>
                      <a:r>
                        <a:rPr lang="en-US" sz="1400" b="0" i="0" u="none" strike="noStrike" dirty="0" smtClean="0">
                          <a:latin typeface=""/>
                        </a:rPr>
                        <a:t>2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a:t>
                      </a:r>
                      <a:r>
                        <a:rPr lang="en-US" sz="1400" b="0" i="0" u="none" strike="noStrike" dirty="0" smtClean="0">
                          <a:latin typeface=""/>
                        </a:rPr>
                        <a:t>0.952</a:t>
                      </a:r>
                      <a:endParaRPr lang="en-US" sz="1400" b="0" i="0" u="none" strike="noStrike" dirty="0">
                        <a:latin typeface=""/>
                      </a:endParaRPr>
                    </a:p>
                  </a:txBody>
                  <a:tcPr marL="12700" marR="12700" marT="12700" marB="0" anchor="b"/>
                </a:tc>
                <a:tc rowSpan="5">
                  <a:txBody>
                    <a:bodyPr/>
                    <a:lstStyle/>
                    <a:p>
                      <a:pPr algn="ctr"/>
                      <a:r>
                        <a:rPr lang="en-US" sz="1400" dirty="0" smtClean="0"/>
                        <a:t>-2.8846 (J)</a:t>
                      </a:r>
                      <a:endParaRPr lang="en-US" sz="1400" dirty="0"/>
                    </a:p>
                  </a:txBody>
                  <a:tcPr anchor="ctr"/>
                </a:tc>
              </a:tr>
              <a:tr h="316462">
                <a:tc>
                  <a:txBody>
                    <a:bodyPr/>
                    <a:lstStyle/>
                    <a:p>
                      <a:pPr algn="r" fontAlgn="b"/>
                      <a:r>
                        <a:rPr lang="en-US" sz="1400" b="0" i="0" u="none" strike="noStrike" dirty="0" smtClean="0">
                          <a:latin typeface=""/>
                        </a:rPr>
                        <a:t>3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-3.521</a:t>
                      </a:r>
                    </a:p>
                  </a:txBody>
                  <a:tcPr marL="12700" marR="12700" marT="12700" marB="0" anchor="b"/>
                </a:tc>
                <a:tc>
                  <a:txBody>
                    <a:bodyPr/>
                    <a:lstStyle/>
                    <a:p>
                      <a:pPr algn="ctr" fontAlgn="b"/>
                      <a:r>
                        <a:rPr lang="en-US" sz="1400" b="0" i="0" u="none" strike="noStrike">
                          <a:solidFill>
                            <a:srgbClr val="0D0D0D"/>
                          </a:solidFill>
                          <a:latin typeface="Times New Roman"/>
                          <a:cs typeface="Times New Roman"/>
                        </a:rPr>
                        <a:t>0.207</a:t>
                      </a:r>
                    </a:p>
                  </a:txBody>
                  <a:tcPr marL="12700" marR="12700" marT="12700" marB="0" anchor="ctr"/>
                </a:tc>
                <a:tc vMerge="1">
                  <a:txBody>
                    <a:bodyPr/>
                    <a:lstStyle/>
                    <a:p>
                      <a:endParaRPr lang="en-US"/>
                    </a:p>
                  </a:txBody>
                  <a:tcPr/>
                </a:tc>
                <a:tc>
                  <a:txBody>
                    <a:bodyPr/>
                    <a:lstStyle/>
                    <a:p>
                      <a:pPr algn="r" fontAlgn="b"/>
                      <a:r>
                        <a:rPr lang="en-US" sz="1400" b="0" i="0" u="none" strike="noStrike" dirty="0" smtClean="0">
                          <a:latin typeface=""/>
                        </a:rPr>
                        <a:t>3 to 2</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-2.569</a:t>
                      </a:r>
                    </a:p>
                  </a:txBody>
                  <a:tcPr marL="12700" marR="12700" marT="12700" marB="0" anchor="b"/>
                </a:tc>
                <a:tc vMerge="1">
                  <a:txBody>
                    <a:bodyPr/>
                    <a:lstStyle/>
                    <a:p>
                      <a:endParaRPr lang="en-US"/>
                    </a:p>
                  </a:txBody>
                  <a:tcPr/>
                </a:tc>
              </a:tr>
              <a:tr h="316461">
                <a:tc>
                  <a:txBody>
                    <a:bodyPr/>
                    <a:lstStyle/>
                    <a:p>
                      <a:pPr algn="r" fontAlgn="b"/>
                      <a:r>
                        <a:rPr lang="en-US" sz="1400" b="0" i="0" u="none" strike="noStrike" dirty="0" smtClean="0">
                          <a:latin typeface=""/>
                        </a:rPr>
                        <a:t>4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-1.234</a:t>
                      </a:r>
                    </a:p>
                  </a:txBody>
                  <a:tcPr marL="12700" marR="12700" marT="12700" marB="0" anchor="b"/>
                </a:tc>
                <a:tc>
                  <a:txBody>
                    <a:bodyPr/>
                    <a:lstStyle/>
                    <a:p>
                      <a:pPr algn="ctr" fontAlgn="b"/>
                      <a:r>
                        <a:rPr lang="en-US" sz="1400" b="0" i="0" u="none" strike="noStrike" dirty="0">
                          <a:solidFill>
                            <a:srgbClr val="0D0D0D"/>
                          </a:solidFill>
                          <a:latin typeface="Times New Roman"/>
                          <a:cs typeface="Times New Roman"/>
                        </a:rPr>
                        <a:t>-0.357</a:t>
                      </a:r>
                    </a:p>
                  </a:txBody>
                  <a:tcPr marL="12700" marR="12700" marT="12700" marB="0" anchor="ctr"/>
                </a:tc>
                <a:tc vMerge="1">
                  <a:txBody>
                    <a:bodyPr/>
                    <a:lstStyle/>
                    <a:p>
                      <a:endParaRPr lang="en-US"/>
                    </a:p>
                  </a:txBody>
                  <a:tcPr/>
                </a:tc>
                <a:tc>
                  <a:txBody>
                    <a:bodyPr/>
                    <a:lstStyle/>
                    <a:p>
                      <a:pPr algn="r" fontAlgn="b"/>
                      <a:r>
                        <a:rPr lang="en-US" sz="1400" b="0" i="0" u="none" strike="noStrike" dirty="0" smtClean="0">
                          <a:latin typeface=""/>
                        </a:rPr>
                        <a:t>4 to 3</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2.287</a:t>
                      </a:r>
                    </a:p>
                  </a:txBody>
                  <a:tcPr marL="12700" marR="12700" marT="12700" marB="0" anchor="b"/>
                </a:tc>
                <a:tc vMerge="1">
                  <a:txBody>
                    <a:bodyPr/>
                    <a:lstStyle/>
                    <a:p>
                      <a:endParaRPr lang="en-US"/>
                    </a:p>
                  </a:txBody>
                  <a:tcPr/>
                </a:tc>
              </a:tr>
              <a:tr h="316461">
                <a:tc>
                  <a:txBody>
                    <a:bodyPr/>
                    <a:lstStyle/>
                    <a:p>
                      <a:pPr algn="r" fontAlgn="b"/>
                      <a:r>
                        <a:rPr lang="en-US" sz="1400" b="0" i="0" u="none" strike="noStrike" dirty="0" smtClean="0">
                          <a:latin typeface=""/>
                        </a:rPr>
                        <a:t>5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-3.249</a:t>
                      </a:r>
                    </a:p>
                  </a:txBody>
                  <a:tcPr marL="12700" marR="12700" marT="12700" marB="0" anchor="b"/>
                </a:tc>
                <a:tc>
                  <a:txBody>
                    <a:bodyPr/>
                    <a:lstStyle/>
                    <a:p>
                      <a:pPr algn="ctr" fontAlgn="b"/>
                      <a:r>
                        <a:rPr lang="en-US" sz="1400" b="0" i="0" u="none" strike="noStrike" dirty="0">
                          <a:solidFill>
                            <a:srgbClr val="0D0D0D"/>
                          </a:solidFill>
                          <a:latin typeface="Times New Roman"/>
                          <a:cs typeface="Times New Roman"/>
                        </a:rPr>
                        <a:t>-1.417</a:t>
                      </a:r>
                    </a:p>
                  </a:txBody>
                  <a:tcPr marL="12700" marR="12700" marT="12700" marB="0" anchor="ctr"/>
                </a:tc>
                <a:tc vMerge="1">
                  <a:txBody>
                    <a:bodyPr/>
                    <a:lstStyle/>
                    <a:p>
                      <a:endParaRPr lang="en-US"/>
                    </a:p>
                  </a:txBody>
                  <a:tcPr/>
                </a:tc>
                <a:tc>
                  <a:txBody>
                    <a:bodyPr/>
                    <a:lstStyle/>
                    <a:p>
                      <a:pPr algn="r" fontAlgn="b"/>
                      <a:r>
                        <a:rPr lang="en-US" sz="1400" b="0" i="0" u="none" strike="noStrike" dirty="0" smtClean="0">
                          <a:latin typeface=""/>
                        </a:rPr>
                        <a:t>5 to 4</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-2.015</a:t>
                      </a:r>
                    </a:p>
                  </a:txBody>
                  <a:tcPr marL="12700" marR="12700" marT="12700" marB="0" anchor="b"/>
                </a:tc>
                <a:tc vMerge="1">
                  <a:txBody>
                    <a:bodyPr/>
                    <a:lstStyle/>
                    <a:p>
                      <a:endParaRPr lang="en-US"/>
                    </a:p>
                  </a:txBody>
                  <a:tcPr/>
                </a:tc>
              </a:tr>
              <a:tr h="316462">
                <a:tc>
                  <a:txBody>
                    <a:bodyPr/>
                    <a:lstStyle/>
                    <a:p>
                      <a:pPr algn="r" fontAlgn="b"/>
                      <a:r>
                        <a:rPr lang="en-US" sz="1400" b="0" i="0" u="none" strike="noStrike" dirty="0" smtClean="0">
                          <a:latin typeface=""/>
                        </a:rPr>
                        <a:t>6 to 1</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-5.467</a:t>
                      </a:r>
                    </a:p>
                  </a:txBody>
                  <a:tcPr marL="12700" marR="12700" marT="12700" marB="0" anchor="b"/>
                </a:tc>
                <a:tc>
                  <a:txBody>
                    <a:bodyPr/>
                    <a:lstStyle/>
                    <a:p>
                      <a:pPr algn="ctr" fontAlgn="b"/>
                      <a:r>
                        <a:rPr lang="en-US" sz="1600" b="0" i="0" u="none" strike="noStrike" dirty="0">
                          <a:solidFill>
                            <a:srgbClr val="0D0D0D"/>
                          </a:solidFill>
                          <a:latin typeface="Times New Roman"/>
                          <a:cs typeface="Times New Roman"/>
                        </a:rPr>
                        <a:t>-2.925</a:t>
                      </a:r>
                    </a:p>
                  </a:txBody>
                  <a:tcPr marL="12700" marR="12700" marT="12700" marB="0" anchor="ctr"/>
                </a:tc>
                <a:tc vMerge="1">
                  <a:txBody>
                    <a:bodyPr/>
                    <a:lstStyle/>
                    <a:p>
                      <a:endParaRPr lang="en-US"/>
                    </a:p>
                  </a:txBody>
                  <a:tcPr/>
                </a:tc>
                <a:tc>
                  <a:txBody>
                    <a:bodyPr/>
                    <a:lstStyle/>
                    <a:p>
                      <a:pPr algn="r" fontAlgn="b"/>
                      <a:r>
                        <a:rPr lang="en-US" sz="1400" b="0" i="0" u="none" strike="noStrike" dirty="0" smtClean="0">
                          <a:latin typeface=""/>
                        </a:rPr>
                        <a:t>6 to 5</a:t>
                      </a:r>
                      <a:endParaRPr lang="en-US" sz="1400" b="0" i="0" u="none" strike="noStrike" dirty="0">
                        <a:latin typeface=""/>
                      </a:endParaRPr>
                    </a:p>
                  </a:txBody>
                  <a:tcPr marL="12700" marR="12700" marT="12700" marB="0" anchor="b"/>
                </a:tc>
                <a:tc>
                  <a:txBody>
                    <a:bodyPr/>
                    <a:lstStyle/>
                    <a:p>
                      <a:pPr algn="r" fontAlgn="b"/>
                      <a:r>
                        <a:rPr lang="en-US" sz="1400" b="0" i="0" u="none" strike="noStrike" dirty="0">
                          <a:latin typeface=""/>
                        </a:rPr>
                        <a:t>-2.218</a:t>
                      </a:r>
                    </a:p>
                  </a:txBody>
                  <a:tcPr marL="12700" marR="12700" marT="12700" marB="0" anchor="b"/>
                </a:tc>
                <a:tc vMerge="1">
                  <a:txBody>
                    <a:bodyPr/>
                    <a:lstStyle/>
                    <a:p>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History</a:t>
            </a:r>
            <a:endParaRPr lang="en-US" dirty="0"/>
          </a:p>
        </p:txBody>
      </p:sp>
      <p:sp>
        <p:nvSpPr>
          <p:cNvPr id="10" name="Content Placeholder 9"/>
          <p:cNvSpPr>
            <a:spLocks noGrp="1"/>
          </p:cNvSpPr>
          <p:nvPr>
            <p:ph sz="half" idx="1"/>
          </p:nvPr>
        </p:nvSpPr>
        <p:spPr/>
        <p:txBody>
          <a:bodyPr>
            <a:normAutofit fontScale="92500" lnSpcReduction="10000"/>
          </a:bodyPr>
          <a:lstStyle/>
          <a:p>
            <a:r>
              <a:rPr lang="en-US" dirty="0" smtClean="0"/>
              <a:t>Greeks invented Hula Hoop as a form of exercise</a:t>
            </a:r>
          </a:p>
          <a:p>
            <a:r>
              <a:rPr lang="en-US" dirty="0" smtClean="0"/>
              <a:t>1300’s- popular toy in Great Britain</a:t>
            </a:r>
          </a:p>
          <a:p>
            <a:r>
              <a:rPr lang="en-US" dirty="0" smtClean="0"/>
              <a:t>1800’s- British sailors witnessed hula dancing in Hawaiian Islands</a:t>
            </a:r>
          </a:p>
          <a:p>
            <a:pPr lvl="1"/>
            <a:r>
              <a:rPr lang="en-US" dirty="0" smtClean="0"/>
              <a:t>Hula dancing and hooping are similar– name Hula Hooping</a:t>
            </a:r>
          </a:p>
          <a:p>
            <a:r>
              <a:rPr lang="en-US" dirty="0" smtClean="0"/>
              <a:t>Today, one of the most popular toys. </a:t>
            </a:r>
          </a:p>
          <a:p>
            <a:pPr lvl="2"/>
            <a:r>
              <a:rPr lang="en-US" dirty="0" smtClean="0"/>
              <a:t>In fact, I would hula hoop for long periods of time when younger.</a:t>
            </a:r>
          </a:p>
        </p:txBody>
      </p:sp>
      <p:sp>
        <p:nvSpPr>
          <p:cNvPr id="11" name="Content Placeholder 10"/>
          <p:cNvSpPr>
            <a:spLocks noGrp="1"/>
          </p:cNvSpPr>
          <p:nvPr>
            <p:ph sz="half" idx="2"/>
          </p:nvPr>
        </p:nvSpPr>
        <p:spPr/>
        <p:txBody>
          <a:bodyPr>
            <a:normAutofit fontScale="92500" lnSpcReduction="10000"/>
          </a:bodyPr>
          <a:lstStyle/>
          <a:p>
            <a:endParaRPr lang="en-US" dirty="0"/>
          </a:p>
        </p:txBody>
      </p:sp>
      <p:pic>
        <p:nvPicPr>
          <p:cNvPr id="12" name="Picture 11"/>
          <p:cNvPicPr>
            <a:picLocks noChangeAspect="1"/>
          </p:cNvPicPr>
          <p:nvPr/>
        </p:nvPicPr>
        <p:blipFill>
          <a:blip r:embed="rId3"/>
          <a:stretch>
            <a:fillRect/>
          </a:stretch>
        </p:blipFill>
        <p:spPr>
          <a:xfrm>
            <a:off x="4455794" y="1600200"/>
            <a:ext cx="4389904" cy="44425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p:txBody>
          <a:bodyPr/>
          <a:lstStyle/>
          <a:p>
            <a:r>
              <a:rPr lang="en-US" dirty="0" smtClean="0">
                <a:hlinkClick r:id="rId2"/>
              </a:rPr>
              <a:t>http://hyperphysics.phy-astr.gsu.edu/hbase/mi.html</a:t>
            </a:r>
            <a:endParaRPr lang="en-US" dirty="0" smtClean="0"/>
          </a:p>
          <a:p>
            <a:r>
              <a:rPr lang="en-US" dirty="0" smtClean="0">
                <a:hlinkClick r:id="rId3"/>
              </a:rPr>
              <a:t>http://www.exrx.net/Kinesiology/Segments.html</a:t>
            </a:r>
            <a:endParaRPr lang="en-US" dirty="0" smtClean="0"/>
          </a:p>
          <a:p>
            <a:r>
              <a:rPr lang="en-US" dirty="0" smtClean="0"/>
              <a:t>University Physics by Young and Freedman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a:t>
            </a:r>
            <a:endParaRPr lang="en-US" dirty="0"/>
          </a:p>
        </p:txBody>
      </p:sp>
      <p:sp>
        <p:nvSpPr>
          <p:cNvPr id="3" name="Content Placeholder 2"/>
          <p:cNvSpPr>
            <a:spLocks noGrp="1"/>
          </p:cNvSpPr>
          <p:nvPr>
            <p:ph sz="half" idx="1"/>
          </p:nvPr>
        </p:nvSpPr>
        <p:spPr>
          <a:xfrm>
            <a:off x="752474" y="1600200"/>
            <a:ext cx="7248526" cy="4525963"/>
          </a:xfrm>
        </p:spPr>
        <p:txBody>
          <a:bodyPr/>
          <a:lstStyle/>
          <a:p>
            <a:r>
              <a:rPr lang="en-US" dirty="0" smtClean="0"/>
              <a:t>Great exercise. 15 min hula hooping (exercise kind)= 3 miles of jogging</a:t>
            </a:r>
          </a:p>
          <a:p>
            <a:r>
              <a:rPr lang="en-US" dirty="0" smtClean="0"/>
              <a:t>Exercises multiple muscles at a time</a:t>
            </a:r>
          </a:p>
          <a:p>
            <a:r>
              <a:rPr lang="en-US" dirty="0" smtClean="0"/>
              <a:t>Can exercise one more than other depending on how much emphasis you put on the muscle.</a:t>
            </a:r>
          </a:p>
          <a:p>
            <a:r>
              <a:rPr lang="en-US" dirty="0" smtClean="0"/>
              <a:t>Can buy heavier hoops for better workout.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08304" y="685800"/>
            <a:ext cx="4948237" cy="887413"/>
          </a:xfrm>
        </p:spPr>
        <p:txBody>
          <a:bodyPr/>
          <a:lstStyle/>
          <a:p>
            <a:r>
              <a:rPr lang="en-US" dirty="0" smtClean="0"/>
              <a:t>Questions of Interest</a:t>
            </a:r>
            <a:endParaRPr lang="en-US" dirty="0"/>
          </a:p>
        </p:txBody>
      </p:sp>
      <p:sp>
        <p:nvSpPr>
          <p:cNvPr id="3" name="Content Placeholder 2"/>
          <p:cNvSpPr>
            <a:spLocks noGrp="1"/>
          </p:cNvSpPr>
          <p:nvPr>
            <p:ph idx="4294967295"/>
          </p:nvPr>
        </p:nvSpPr>
        <p:spPr>
          <a:xfrm>
            <a:off x="3500369" y="2020888"/>
            <a:ext cx="4946650" cy="4105275"/>
          </a:xfrm>
        </p:spPr>
        <p:txBody>
          <a:bodyPr>
            <a:normAutofit/>
          </a:bodyPr>
          <a:lstStyle/>
          <a:p>
            <a:r>
              <a:rPr lang="en-US" dirty="0" smtClean="0"/>
              <a:t>How much kinetic energy is needed to keep a hula hoop aloft?</a:t>
            </a:r>
          </a:p>
          <a:p>
            <a:r>
              <a:rPr lang="en-US" dirty="0" smtClean="0"/>
              <a:t>How much work is being done by the hips?</a:t>
            </a:r>
          </a:p>
          <a:p>
            <a:r>
              <a:rPr lang="en-US" dirty="0" smtClean="0"/>
              <a:t>How much additional energy are the hips adding to the hoop?</a:t>
            </a:r>
          </a:p>
          <a:p>
            <a:r>
              <a:rPr lang="en-US" dirty="0" smtClean="0"/>
              <a:t>What is the centripetal force of the hula hoop?</a:t>
            </a:r>
          </a:p>
        </p:txBody>
      </p:sp>
      <p:pic>
        <p:nvPicPr>
          <p:cNvPr id="4" name="Picture 3"/>
          <p:cNvPicPr>
            <a:picLocks noChangeAspect="1"/>
          </p:cNvPicPr>
          <p:nvPr/>
        </p:nvPicPr>
        <p:blipFill>
          <a:blip r:embed="rId3"/>
          <a:stretch>
            <a:fillRect/>
          </a:stretch>
        </p:blipFill>
        <p:spPr>
          <a:xfrm>
            <a:off x="235311" y="2347691"/>
            <a:ext cx="3010567" cy="30105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Parallelism</a:t>
            </a:r>
            <a:endParaRPr lang="en-US" dirty="0"/>
          </a:p>
        </p:txBody>
      </p:sp>
      <p:sp>
        <p:nvSpPr>
          <p:cNvPr id="6" name="Text Placeholder 5"/>
          <p:cNvSpPr>
            <a:spLocks noGrp="1"/>
          </p:cNvSpPr>
          <p:nvPr>
            <p:ph type="body" idx="1"/>
          </p:nvPr>
        </p:nvSpPr>
        <p:spPr>
          <a:xfrm>
            <a:off x="771212" y="1371497"/>
            <a:ext cx="3657600" cy="274320"/>
          </a:xfrm>
        </p:spPr>
        <p:txBody>
          <a:bodyPr>
            <a:normAutofit fontScale="70000" lnSpcReduction="20000"/>
          </a:bodyPr>
          <a:lstStyle/>
          <a:p>
            <a:r>
              <a:rPr lang="en-US" dirty="0" smtClean="0"/>
              <a:t>Definition</a:t>
            </a:r>
            <a:endParaRPr lang="en-US" dirty="0"/>
          </a:p>
        </p:txBody>
      </p:sp>
      <p:sp>
        <p:nvSpPr>
          <p:cNvPr id="3" name="Content Placeholder 2"/>
          <p:cNvSpPr>
            <a:spLocks noGrp="1"/>
          </p:cNvSpPr>
          <p:nvPr>
            <p:ph sz="half" idx="2"/>
          </p:nvPr>
        </p:nvSpPr>
        <p:spPr>
          <a:xfrm>
            <a:off x="356235" y="1685921"/>
            <a:ext cx="4095437" cy="4998289"/>
          </a:xfrm>
        </p:spPr>
        <p:txBody>
          <a:bodyPr>
            <a:normAutofit fontScale="62500" lnSpcReduction="20000"/>
          </a:bodyPr>
          <a:lstStyle/>
          <a:p>
            <a:r>
              <a:rPr lang="en-US" dirty="0" smtClean="0">
                <a:solidFill>
                  <a:schemeClr val="tx1"/>
                </a:solidFill>
              </a:rPr>
              <a:t>Work-Energy Theorem- </a:t>
            </a:r>
          </a:p>
          <a:p>
            <a:pPr lvl="1"/>
            <a:r>
              <a:rPr lang="en-US" dirty="0" smtClean="0">
                <a:solidFill>
                  <a:schemeClr val="tx1"/>
                </a:solidFill>
              </a:rPr>
              <a:t>W=∆KE (J)</a:t>
            </a:r>
          </a:p>
          <a:p>
            <a:pPr lvl="1"/>
            <a:r>
              <a:rPr lang="en-US" dirty="0" smtClean="0"/>
              <a:t>The work done by the net force acting on a body results change only in its kinetic energy. </a:t>
            </a:r>
            <a:endParaRPr lang="en-US" dirty="0" smtClean="0">
              <a:solidFill>
                <a:schemeClr val="tx1"/>
              </a:solidFill>
            </a:endParaRPr>
          </a:p>
          <a:p>
            <a:r>
              <a:rPr lang="en-US" dirty="0" smtClean="0">
                <a:solidFill>
                  <a:schemeClr val="tx1"/>
                </a:solidFill>
              </a:rPr>
              <a:t>Angular Velocity</a:t>
            </a:r>
          </a:p>
          <a:p>
            <a:pPr lvl="1"/>
            <a:r>
              <a:rPr lang="en-US" dirty="0" err="1" smtClean="0"/>
              <a:t>ω</a:t>
            </a:r>
            <a:r>
              <a:rPr lang="en-US" dirty="0" smtClean="0"/>
              <a:t>= ∆</a:t>
            </a:r>
            <a:r>
              <a:rPr lang="en-US" dirty="0" err="1" smtClean="0"/>
              <a:t>Θ/∆t</a:t>
            </a:r>
            <a:r>
              <a:rPr lang="en-US" dirty="0" smtClean="0"/>
              <a:t> (radians/</a:t>
            </a:r>
            <a:r>
              <a:rPr lang="en-US" dirty="0" err="1" smtClean="0"/>
              <a:t>s</a:t>
            </a:r>
            <a:r>
              <a:rPr lang="en-US" dirty="0" smtClean="0"/>
              <a:t>)</a:t>
            </a:r>
            <a:endParaRPr lang="en-US" dirty="0" smtClean="0">
              <a:solidFill>
                <a:schemeClr val="tx1"/>
              </a:solidFill>
            </a:endParaRPr>
          </a:p>
          <a:p>
            <a:r>
              <a:rPr lang="en-US" dirty="0" smtClean="0">
                <a:solidFill>
                  <a:schemeClr val="tx1"/>
                </a:solidFill>
              </a:rPr>
              <a:t>Linear Velocity</a:t>
            </a:r>
          </a:p>
          <a:p>
            <a:pPr lvl="1" algn="just"/>
            <a:r>
              <a:rPr lang="en-US" dirty="0" smtClean="0">
                <a:solidFill>
                  <a:schemeClr val="tx1"/>
                </a:solidFill>
              </a:rPr>
              <a:t>V= ∆</a:t>
            </a:r>
            <a:r>
              <a:rPr lang="en-US" dirty="0" err="1" smtClean="0">
                <a:solidFill>
                  <a:schemeClr val="tx1"/>
                </a:solidFill>
              </a:rPr>
              <a:t>x/∆t</a:t>
            </a:r>
            <a:r>
              <a:rPr lang="en-US" dirty="0" smtClean="0">
                <a:solidFill>
                  <a:schemeClr val="tx1"/>
                </a:solidFill>
              </a:rPr>
              <a:t> (</a:t>
            </a:r>
            <a:r>
              <a:rPr lang="en-US" dirty="0" err="1" smtClean="0">
                <a:solidFill>
                  <a:schemeClr val="tx1"/>
                </a:solidFill>
              </a:rPr>
              <a:t>m/s</a:t>
            </a:r>
            <a:r>
              <a:rPr lang="en-US" dirty="0" smtClean="0">
                <a:solidFill>
                  <a:schemeClr val="tx1"/>
                </a:solidFill>
              </a:rPr>
              <a:t>)</a:t>
            </a:r>
          </a:p>
          <a:p>
            <a:r>
              <a:rPr lang="en-US" dirty="0" smtClean="0">
                <a:solidFill>
                  <a:schemeClr val="tx1"/>
                </a:solidFill>
              </a:rPr>
              <a:t>Kinetic Energy (J)</a:t>
            </a:r>
          </a:p>
          <a:p>
            <a:pPr lvl="1"/>
            <a:r>
              <a:rPr lang="en-US" dirty="0" smtClean="0">
                <a:solidFill>
                  <a:schemeClr val="tx1"/>
                </a:solidFill>
              </a:rPr>
              <a:t>Energy of motion </a:t>
            </a:r>
          </a:p>
          <a:p>
            <a:r>
              <a:rPr lang="en-US" dirty="0" smtClean="0">
                <a:solidFill>
                  <a:schemeClr val="tx1"/>
                </a:solidFill>
              </a:rPr>
              <a:t>Potential Energy (J)</a:t>
            </a:r>
          </a:p>
          <a:p>
            <a:pPr lvl="1"/>
            <a:r>
              <a:rPr lang="en-US" dirty="0" smtClean="0">
                <a:solidFill>
                  <a:schemeClr val="tx1"/>
                </a:solidFill>
              </a:rPr>
              <a:t>Energy of position</a:t>
            </a:r>
          </a:p>
          <a:p>
            <a:pPr lvl="1"/>
            <a:r>
              <a:rPr lang="en-US" dirty="0" smtClean="0">
                <a:solidFill>
                  <a:schemeClr val="tx1"/>
                </a:solidFill>
              </a:rPr>
              <a:t>PE=</a:t>
            </a:r>
            <a:r>
              <a:rPr lang="en-US" dirty="0" err="1" smtClean="0">
                <a:solidFill>
                  <a:schemeClr val="tx1"/>
                </a:solidFill>
              </a:rPr>
              <a:t>mgh</a:t>
            </a:r>
            <a:endParaRPr lang="en-US" dirty="0" smtClean="0">
              <a:solidFill>
                <a:schemeClr val="tx1"/>
              </a:solidFill>
            </a:endParaRPr>
          </a:p>
          <a:p>
            <a:r>
              <a:rPr lang="en-US" dirty="0" smtClean="0">
                <a:solidFill>
                  <a:schemeClr val="tx1"/>
                </a:solidFill>
              </a:rPr>
              <a:t>Centripetal Force (N)</a:t>
            </a:r>
          </a:p>
          <a:p>
            <a:pPr lvl="1"/>
            <a:r>
              <a:rPr lang="en-US" dirty="0" smtClean="0"/>
              <a:t>a force which keeps a body moving with a speed along a circular path and is directed along the radius towards the centre.</a:t>
            </a:r>
          </a:p>
          <a:p>
            <a:pPr lvl="1"/>
            <a:r>
              <a:rPr lang="en-US" dirty="0" smtClean="0">
                <a:solidFill>
                  <a:schemeClr val="tx1"/>
                </a:solidFill>
              </a:rPr>
              <a:t>F= (mv^2)/r</a:t>
            </a:r>
          </a:p>
          <a:p>
            <a:r>
              <a:rPr lang="en-US" dirty="0" smtClean="0">
                <a:solidFill>
                  <a:schemeClr val="tx1"/>
                </a:solidFill>
              </a:rPr>
              <a:t>Moment of Inertia (kg*m^2)</a:t>
            </a:r>
          </a:p>
          <a:p>
            <a:pPr lvl="1"/>
            <a:r>
              <a:rPr lang="en-US" dirty="0" smtClean="0">
                <a:solidFill>
                  <a:schemeClr val="tx1"/>
                </a:solidFill>
              </a:rPr>
              <a:t> </a:t>
            </a:r>
            <a:r>
              <a:rPr lang="en-US" i="1" dirty="0" smtClean="0">
                <a:solidFill>
                  <a:schemeClr val="tx1"/>
                </a:solidFill>
              </a:rPr>
              <a:t>I</a:t>
            </a:r>
            <a:r>
              <a:rPr lang="en-US" dirty="0" smtClean="0">
                <a:solidFill>
                  <a:schemeClr val="tx1"/>
                </a:solidFill>
              </a:rPr>
              <a:t>=mr^2</a:t>
            </a:r>
          </a:p>
        </p:txBody>
      </p:sp>
      <p:sp>
        <p:nvSpPr>
          <p:cNvPr id="7" name="Text Placeholder 6"/>
          <p:cNvSpPr>
            <a:spLocks noGrp="1"/>
          </p:cNvSpPr>
          <p:nvPr>
            <p:ph type="body" sz="quarter" idx="3"/>
          </p:nvPr>
        </p:nvSpPr>
        <p:spPr>
          <a:xfrm>
            <a:off x="4681533" y="1371497"/>
            <a:ext cx="3657600" cy="274320"/>
          </a:xfrm>
        </p:spPr>
        <p:txBody>
          <a:bodyPr>
            <a:normAutofit fontScale="70000" lnSpcReduction="20000"/>
          </a:bodyPr>
          <a:lstStyle/>
          <a:p>
            <a:r>
              <a:rPr lang="en-US" dirty="0" smtClean="0"/>
              <a:t>Rotational- Linear Parallel</a:t>
            </a:r>
            <a:endParaRPr lang="en-US" dirty="0"/>
          </a:p>
        </p:txBody>
      </p:sp>
      <p:sp>
        <p:nvSpPr>
          <p:cNvPr id="8" name="Content Placeholder 7"/>
          <p:cNvSpPr>
            <a:spLocks noGrp="1"/>
          </p:cNvSpPr>
          <p:nvPr>
            <p:ph sz="quarter" idx="4"/>
          </p:nvPr>
        </p:nvSpPr>
        <p:spPr/>
        <p:txBody>
          <a:bodyPr/>
          <a:lstStyle/>
          <a:p>
            <a:endParaRPr lang="en-US" dirty="0"/>
          </a:p>
        </p:txBody>
      </p:sp>
      <p:pic>
        <p:nvPicPr>
          <p:cNvPr id="9" name="Picture 8"/>
          <p:cNvPicPr>
            <a:picLocks noChangeAspect="1"/>
          </p:cNvPicPr>
          <p:nvPr/>
        </p:nvPicPr>
        <p:blipFill>
          <a:blip r:embed="rId2"/>
          <a:stretch>
            <a:fillRect/>
          </a:stretch>
        </p:blipFill>
        <p:spPr>
          <a:xfrm>
            <a:off x="4410086" y="1689401"/>
            <a:ext cx="4340894" cy="49948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594" y="41338"/>
            <a:ext cx="4948238" cy="886968"/>
          </a:xfrm>
        </p:spPr>
        <p:txBody>
          <a:bodyPr/>
          <a:lstStyle/>
          <a:p>
            <a:r>
              <a:rPr lang="en-US" dirty="0" smtClean="0"/>
              <a:t>Background Knowledge</a:t>
            </a:r>
            <a:endParaRPr lang="en-US" dirty="0"/>
          </a:p>
        </p:txBody>
      </p:sp>
      <p:sp>
        <p:nvSpPr>
          <p:cNvPr id="3" name="Content Placeholder 2"/>
          <p:cNvSpPr>
            <a:spLocks noGrp="1"/>
          </p:cNvSpPr>
          <p:nvPr>
            <p:ph idx="1"/>
          </p:nvPr>
        </p:nvSpPr>
        <p:spPr>
          <a:xfrm>
            <a:off x="3029713" y="928306"/>
            <a:ext cx="6114287" cy="4553395"/>
          </a:xfrm>
        </p:spPr>
        <p:txBody>
          <a:bodyPr>
            <a:normAutofit fontScale="92500" lnSpcReduction="10000"/>
          </a:bodyPr>
          <a:lstStyle/>
          <a:p>
            <a:r>
              <a:rPr lang="en-US" dirty="0" smtClean="0"/>
              <a:t>Hips doing upward work. </a:t>
            </a:r>
          </a:p>
          <a:p>
            <a:pPr lvl="1"/>
            <a:r>
              <a:rPr lang="en-US" dirty="0" smtClean="0"/>
              <a:t>Opposing gravity. </a:t>
            </a:r>
          </a:p>
          <a:p>
            <a:r>
              <a:rPr lang="en-US" dirty="0" smtClean="0"/>
              <a:t>Work can only be done if there is a force and distance.</a:t>
            </a:r>
          </a:p>
          <a:p>
            <a:pPr lvl="1"/>
            <a:r>
              <a:rPr lang="en-US" dirty="0" smtClean="0"/>
              <a:t>Work done in </a:t>
            </a:r>
            <a:r>
              <a:rPr lang="en-US" dirty="0" err="1" smtClean="0"/>
              <a:t>x</a:t>
            </a:r>
            <a:r>
              <a:rPr lang="en-US" dirty="0" smtClean="0"/>
              <a:t> direction by hip</a:t>
            </a:r>
          </a:p>
          <a:p>
            <a:pPr lvl="2"/>
            <a:r>
              <a:rPr lang="en-US" dirty="0" smtClean="0"/>
              <a:t>Calculated through KE lost/acquired by hoop </a:t>
            </a:r>
          </a:p>
          <a:p>
            <a:pPr lvl="1"/>
            <a:r>
              <a:rPr lang="en-US" dirty="0" smtClean="0"/>
              <a:t>Work done in </a:t>
            </a:r>
            <a:r>
              <a:rPr lang="en-US" dirty="0" err="1" smtClean="0"/>
              <a:t>y</a:t>
            </a:r>
            <a:r>
              <a:rPr lang="en-US" dirty="0" smtClean="0"/>
              <a:t> direction by hips</a:t>
            </a:r>
          </a:p>
          <a:p>
            <a:r>
              <a:rPr lang="en-US" dirty="0" smtClean="0"/>
              <a:t>Work done by hoop is horizontal. Side to side motion of hips but varies by person</a:t>
            </a:r>
          </a:p>
          <a:p>
            <a:r>
              <a:rPr lang="en-US" dirty="0" smtClean="0"/>
              <a:t>Flexor and extensor</a:t>
            </a:r>
          </a:p>
          <a:p>
            <a:r>
              <a:rPr lang="en-US" dirty="0" smtClean="0"/>
              <a:t> movement and power of the ankles, knees , hips and joints. </a:t>
            </a:r>
          </a:p>
          <a:p>
            <a:r>
              <a:rPr lang="en-US" dirty="0" smtClean="0"/>
              <a:t>Requires coordinated use of multiple body segments. </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0" y="1277556"/>
            <a:ext cx="3029713" cy="26911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used</a:t>
            </a:r>
            <a:endParaRPr lang="en-US" dirty="0"/>
          </a:p>
        </p:txBody>
      </p:sp>
      <p:sp>
        <p:nvSpPr>
          <p:cNvPr id="3" name="Content Placeholder 2"/>
          <p:cNvSpPr>
            <a:spLocks noGrp="1"/>
          </p:cNvSpPr>
          <p:nvPr>
            <p:ph idx="1"/>
          </p:nvPr>
        </p:nvSpPr>
        <p:spPr/>
        <p:txBody>
          <a:bodyPr/>
          <a:lstStyle/>
          <a:p>
            <a:r>
              <a:rPr lang="en-US" dirty="0" smtClean="0"/>
              <a:t>Buttocks</a:t>
            </a:r>
          </a:p>
          <a:p>
            <a:r>
              <a:rPr lang="en-US" dirty="0" smtClean="0"/>
              <a:t>Hips-</a:t>
            </a:r>
          </a:p>
          <a:p>
            <a:pPr lvl="1"/>
            <a:r>
              <a:rPr lang="en-US" dirty="0" smtClean="0"/>
              <a:t>When move in one direction, you contract those muscle and extend the ones in the other direction. </a:t>
            </a:r>
          </a:p>
          <a:p>
            <a:r>
              <a:rPr lang="en-US" dirty="0" smtClean="0"/>
              <a:t>Legs</a:t>
            </a:r>
          </a:p>
          <a:p>
            <a:r>
              <a:rPr lang="en-US" dirty="0" smtClean="0"/>
              <a:t>Ankles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3260375" y="508015"/>
          <a:ext cx="5883625" cy="3510280"/>
        </p:xfrm>
        <a:graphic>
          <a:graphicData uri="http://schemas.openxmlformats.org/drawingml/2006/table">
            <a:tbl>
              <a:tblPr firstRow="1" bandRow="1">
                <a:tableStyleId>{0660B408-B3CF-4A94-85FC-2B1E0A45F4A2}</a:tableStyleId>
              </a:tblPr>
              <a:tblGrid>
                <a:gridCol w="1176725"/>
                <a:gridCol w="1394361"/>
                <a:gridCol w="1231277"/>
                <a:gridCol w="904537"/>
                <a:gridCol w="1176725"/>
              </a:tblGrid>
              <a:tr h="370840">
                <a:tc>
                  <a:txBody>
                    <a:bodyPr/>
                    <a:lstStyle/>
                    <a:p>
                      <a:pPr algn="ctr"/>
                      <a:r>
                        <a:rPr lang="en-US" dirty="0" smtClean="0"/>
                        <a:t>Rotation#</a:t>
                      </a:r>
                      <a:endParaRPr lang="en-US" dirty="0"/>
                    </a:p>
                  </a:txBody>
                  <a:tcPr/>
                </a:tc>
                <a:tc>
                  <a:txBody>
                    <a:bodyPr/>
                    <a:lstStyle/>
                    <a:p>
                      <a:pPr algn="ctr"/>
                      <a:r>
                        <a:rPr lang="en-US" dirty="0" smtClean="0"/>
                        <a:t>Frames</a:t>
                      </a:r>
                      <a:endParaRPr lang="en-US" dirty="0"/>
                    </a:p>
                  </a:txBody>
                  <a:tcPr/>
                </a:tc>
                <a:tc>
                  <a:txBody>
                    <a:bodyPr/>
                    <a:lstStyle/>
                    <a:p>
                      <a:pPr algn="ctr"/>
                      <a:r>
                        <a:rPr lang="en-US" dirty="0" smtClean="0"/>
                        <a:t>Angle (radians)</a:t>
                      </a:r>
                      <a:endParaRPr lang="en-US" dirty="0"/>
                    </a:p>
                  </a:txBody>
                  <a:tcPr/>
                </a:tc>
                <a:tc>
                  <a:txBody>
                    <a:bodyPr/>
                    <a:lstStyle/>
                    <a:p>
                      <a:pPr algn="ctr"/>
                      <a:r>
                        <a:rPr lang="en-US" dirty="0" smtClean="0"/>
                        <a:t>∆</a:t>
                      </a:r>
                      <a:r>
                        <a:rPr lang="en-US" dirty="0" err="1" smtClean="0"/>
                        <a:t>t</a:t>
                      </a:r>
                      <a:endParaRPr lang="en-US" dirty="0" smtClean="0"/>
                    </a:p>
                    <a:p>
                      <a:pPr algn="ctr"/>
                      <a:r>
                        <a:rPr lang="en-US" dirty="0" smtClean="0"/>
                        <a:t> (</a:t>
                      </a:r>
                      <a:r>
                        <a:rPr lang="en-US" dirty="0" err="1" smtClean="0"/>
                        <a:t>s</a:t>
                      </a:r>
                      <a:r>
                        <a:rPr lang="en-US" dirty="0" smtClean="0"/>
                        <a:t>)</a:t>
                      </a:r>
                      <a:endParaRPr lang="en-US" dirty="0"/>
                    </a:p>
                  </a:txBody>
                  <a:tcPr/>
                </a:tc>
                <a:tc>
                  <a:txBody>
                    <a:bodyPr/>
                    <a:lstStyle/>
                    <a:p>
                      <a:pPr algn="ctr"/>
                      <a:r>
                        <a:rPr lang="en-US" dirty="0" smtClean="0"/>
                        <a:t>Average height (</a:t>
                      </a:r>
                      <a:r>
                        <a:rPr lang="en-US" dirty="0" err="1" smtClean="0"/>
                        <a:t>m</a:t>
                      </a:r>
                      <a:r>
                        <a:rPr lang="en-US" dirty="0" smtClean="0"/>
                        <a:t>)</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848-1011</a:t>
                      </a:r>
                      <a:endParaRPr lang="en-US" dirty="0"/>
                    </a:p>
                  </a:txBody>
                  <a:tcPr/>
                </a:tc>
                <a:tc>
                  <a:txBody>
                    <a:bodyPr/>
                    <a:lstStyle/>
                    <a:p>
                      <a:pPr algn="ctr"/>
                      <a:r>
                        <a:rPr lang="en-US" dirty="0" smtClean="0"/>
                        <a:t>2π</a:t>
                      </a:r>
                      <a:endParaRPr lang="en-US" dirty="0"/>
                    </a:p>
                  </a:txBody>
                  <a:tcPr/>
                </a:tc>
                <a:tc>
                  <a:txBody>
                    <a:bodyPr/>
                    <a:lstStyle/>
                    <a:p>
                      <a:pPr algn="ctr"/>
                      <a:r>
                        <a:rPr lang="en-US" dirty="0" smtClean="0"/>
                        <a:t>.652</a:t>
                      </a:r>
                      <a:endParaRPr lang="en-US" dirty="0"/>
                    </a:p>
                  </a:txBody>
                  <a:tcPr/>
                </a:tc>
                <a:tc>
                  <a:txBody>
                    <a:bodyPr/>
                    <a:lstStyle/>
                    <a:p>
                      <a:pPr algn="r" fontAlgn="b"/>
                      <a:r>
                        <a:rPr lang="en-US" sz="1800" u="none" strike="noStrike" dirty="0"/>
                        <a:t>1.1191</a:t>
                      </a:r>
                      <a:endParaRPr lang="en-US" sz="1800" b="0" i="0" u="none" strike="noStrike" dirty="0">
                        <a:latin typeface="News Gothic MT"/>
                        <a:cs typeface="News Gothic MT"/>
                      </a:endParaRPr>
                    </a:p>
                  </a:txBody>
                  <a:tcPr marL="12700" marR="12700" marT="12700" marB="0" anchor="b"/>
                </a:tc>
              </a:tr>
              <a:tr h="370840">
                <a:tc>
                  <a:txBody>
                    <a:bodyPr/>
                    <a:lstStyle/>
                    <a:p>
                      <a:pPr algn="ctr"/>
                      <a:r>
                        <a:rPr lang="en-US" dirty="0" smtClean="0"/>
                        <a:t>2</a:t>
                      </a:r>
                      <a:endParaRPr lang="en-US" dirty="0"/>
                    </a:p>
                  </a:txBody>
                  <a:tcPr/>
                </a:tc>
                <a:tc>
                  <a:txBody>
                    <a:bodyPr/>
                    <a:lstStyle/>
                    <a:p>
                      <a:pPr algn="ctr"/>
                      <a:r>
                        <a:rPr lang="en-US" dirty="0" smtClean="0"/>
                        <a:t>1012-1189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2π</a:t>
                      </a:r>
                    </a:p>
                  </a:txBody>
                  <a:tcPr/>
                </a:tc>
                <a:tc>
                  <a:txBody>
                    <a:bodyPr/>
                    <a:lstStyle/>
                    <a:p>
                      <a:pPr algn="ctr"/>
                      <a:r>
                        <a:rPr lang="en-US" dirty="0" smtClean="0"/>
                        <a:t>.712</a:t>
                      </a:r>
                      <a:endParaRPr lang="en-US" dirty="0"/>
                    </a:p>
                  </a:txBody>
                  <a:tcPr/>
                </a:tc>
                <a:tc>
                  <a:txBody>
                    <a:bodyPr/>
                    <a:lstStyle/>
                    <a:p>
                      <a:pPr algn="r" fontAlgn="b"/>
                      <a:r>
                        <a:rPr lang="en-US" sz="1800" u="none" strike="noStrike" dirty="0"/>
                        <a:t>1.0639</a:t>
                      </a:r>
                      <a:endParaRPr lang="en-US" sz="1800" b="0" i="0" u="none" strike="noStrike" dirty="0">
                        <a:latin typeface="News Gothic MT"/>
                        <a:cs typeface="News Gothic MT"/>
                      </a:endParaRPr>
                    </a:p>
                  </a:txBody>
                  <a:tcPr marL="12700" marR="12700" marT="12700" marB="0" anchor="b"/>
                </a:tc>
              </a:tr>
              <a:tr h="370840">
                <a:tc>
                  <a:txBody>
                    <a:bodyPr/>
                    <a:lstStyle/>
                    <a:p>
                      <a:pPr algn="ctr"/>
                      <a:r>
                        <a:rPr lang="en-US" dirty="0" smtClean="0"/>
                        <a:t>3</a:t>
                      </a:r>
                      <a:endParaRPr lang="en-US" dirty="0"/>
                    </a:p>
                  </a:txBody>
                  <a:tcPr/>
                </a:tc>
                <a:tc>
                  <a:txBody>
                    <a:bodyPr/>
                    <a:lstStyle/>
                    <a:p>
                      <a:pPr algn="ctr"/>
                      <a:r>
                        <a:rPr lang="en-US" dirty="0" smtClean="0"/>
                        <a:t>1190-1446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2π</a:t>
                      </a:r>
                    </a:p>
                  </a:txBody>
                  <a:tcPr/>
                </a:tc>
                <a:tc>
                  <a:txBody>
                    <a:bodyPr/>
                    <a:lstStyle/>
                    <a:p>
                      <a:pPr algn="ctr"/>
                      <a:r>
                        <a:rPr lang="en-US" dirty="0" smtClean="0"/>
                        <a:t>1.028</a:t>
                      </a:r>
                      <a:endParaRPr lang="en-US" dirty="0"/>
                    </a:p>
                  </a:txBody>
                  <a:tcPr/>
                </a:tc>
                <a:tc>
                  <a:txBody>
                    <a:bodyPr/>
                    <a:lstStyle/>
                    <a:p>
                      <a:pPr algn="r" fontAlgn="b"/>
                      <a:r>
                        <a:rPr lang="en-US" sz="1800" u="none" strike="noStrike"/>
                        <a:t>1.1502</a:t>
                      </a:r>
                      <a:endParaRPr lang="en-US" sz="1800" b="0" i="0" u="none" strike="noStrike">
                        <a:latin typeface="News Gothic MT"/>
                        <a:cs typeface="News Gothic MT"/>
                      </a:endParaRPr>
                    </a:p>
                  </a:txBody>
                  <a:tcPr marL="12700" marR="12700" marT="12700" marB="0" anchor="b"/>
                </a:tc>
              </a:tr>
              <a:tr h="370840">
                <a:tc>
                  <a:txBody>
                    <a:bodyPr/>
                    <a:lstStyle/>
                    <a:p>
                      <a:pPr algn="ctr"/>
                      <a:r>
                        <a:rPr lang="en-US" dirty="0" smtClean="0"/>
                        <a:t>4</a:t>
                      </a:r>
                      <a:endParaRPr lang="en-US" dirty="0"/>
                    </a:p>
                  </a:txBody>
                  <a:tcPr/>
                </a:tc>
                <a:tc>
                  <a:txBody>
                    <a:bodyPr/>
                    <a:lstStyle/>
                    <a:p>
                      <a:pPr algn="ctr"/>
                      <a:r>
                        <a:rPr lang="en-US" dirty="0" smtClean="0"/>
                        <a:t>1447-1630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2π</a:t>
                      </a:r>
                    </a:p>
                  </a:txBody>
                  <a:tcPr/>
                </a:tc>
                <a:tc>
                  <a:txBody>
                    <a:bodyPr/>
                    <a:lstStyle/>
                    <a:p>
                      <a:pPr algn="ctr"/>
                      <a:r>
                        <a:rPr lang="en-US" dirty="0" smtClean="0"/>
                        <a:t>.736</a:t>
                      </a:r>
                      <a:endParaRPr lang="en-US" dirty="0"/>
                    </a:p>
                  </a:txBody>
                  <a:tcPr/>
                </a:tc>
                <a:tc>
                  <a:txBody>
                    <a:bodyPr/>
                    <a:lstStyle/>
                    <a:p>
                      <a:pPr algn="r" fontAlgn="b"/>
                      <a:r>
                        <a:rPr lang="en-US" sz="1800" u="none" strike="noStrike" dirty="0"/>
                        <a:t>1.0656</a:t>
                      </a:r>
                      <a:endParaRPr lang="en-US" sz="1800" b="0" i="0" u="none" strike="noStrike" dirty="0">
                        <a:latin typeface="News Gothic MT"/>
                        <a:cs typeface="News Gothic MT"/>
                      </a:endParaRPr>
                    </a:p>
                  </a:txBody>
                  <a:tcPr marL="12700" marR="12700" marT="12700" marB="0" anchor="b"/>
                </a:tc>
              </a:tr>
              <a:tr h="370840">
                <a:tc>
                  <a:txBody>
                    <a:bodyPr/>
                    <a:lstStyle/>
                    <a:p>
                      <a:pPr algn="ctr"/>
                      <a:r>
                        <a:rPr lang="en-US" dirty="0" smtClean="0"/>
                        <a:t>5</a:t>
                      </a:r>
                      <a:endParaRPr lang="en-US" dirty="0"/>
                    </a:p>
                  </a:txBody>
                  <a:tcPr/>
                </a:tc>
                <a:tc>
                  <a:txBody>
                    <a:bodyPr/>
                    <a:lstStyle/>
                    <a:p>
                      <a:pPr algn="ctr"/>
                      <a:r>
                        <a:rPr lang="en-US" dirty="0" smtClean="0"/>
                        <a:t>1631-1874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2π</a:t>
                      </a:r>
                    </a:p>
                  </a:txBody>
                  <a:tcPr/>
                </a:tc>
                <a:tc>
                  <a:txBody>
                    <a:bodyPr/>
                    <a:lstStyle/>
                    <a:p>
                      <a:pPr algn="ctr"/>
                      <a:r>
                        <a:rPr lang="en-US" dirty="0" smtClean="0"/>
                        <a:t>.976</a:t>
                      </a:r>
                      <a:endParaRPr lang="en-US" dirty="0"/>
                    </a:p>
                  </a:txBody>
                  <a:tcPr/>
                </a:tc>
                <a:tc>
                  <a:txBody>
                    <a:bodyPr/>
                    <a:lstStyle/>
                    <a:p>
                      <a:pPr algn="r" fontAlgn="b"/>
                      <a:r>
                        <a:rPr lang="en-US" sz="1800" u="none" strike="noStrike" dirty="0"/>
                        <a:t>0.9049</a:t>
                      </a:r>
                      <a:endParaRPr lang="en-US" sz="1800" b="0" i="0" u="none" strike="noStrike" dirty="0">
                        <a:latin typeface="News Gothic MT"/>
                        <a:cs typeface="News Gothic MT"/>
                      </a:endParaRPr>
                    </a:p>
                  </a:txBody>
                  <a:tcPr marL="12700" marR="12700" marT="12700" marB="0" anchor="b"/>
                </a:tc>
              </a:tr>
              <a:tr h="370840">
                <a:tc>
                  <a:txBody>
                    <a:bodyPr/>
                    <a:lstStyle/>
                    <a:p>
                      <a:pPr algn="ctr"/>
                      <a:r>
                        <a:rPr lang="en-US" dirty="0" smtClean="0"/>
                        <a:t>6</a:t>
                      </a:r>
                      <a:endParaRPr lang="en-US" dirty="0"/>
                    </a:p>
                  </a:txBody>
                  <a:tcPr/>
                </a:tc>
                <a:tc>
                  <a:txBody>
                    <a:bodyPr/>
                    <a:lstStyle/>
                    <a:p>
                      <a:pPr algn="ctr"/>
                      <a:r>
                        <a:rPr lang="en-US" dirty="0" smtClean="0"/>
                        <a:t>1875-2237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2π</a:t>
                      </a:r>
                    </a:p>
                  </a:txBody>
                  <a:tcPr/>
                </a:tc>
                <a:tc>
                  <a:txBody>
                    <a:bodyPr/>
                    <a:lstStyle/>
                    <a:p>
                      <a:pPr algn="ctr"/>
                      <a:r>
                        <a:rPr lang="en-US" dirty="0" smtClean="0"/>
                        <a:t>2.428</a:t>
                      </a:r>
                      <a:endParaRPr lang="en-US" dirty="0"/>
                    </a:p>
                  </a:txBody>
                  <a:tcPr/>
                </a:tc>
                <a:tc>
                  <a:txBody>
                    <a:bodyPr/>
                    <a:lstStyle/>
                    <a:p>
                      <a:pPr algn="r" fontAlgn="b"/>
                      <a:r>
                        <a:rPr lang="en-US" sz="1800" u="none" strike="noStrike" dirty="0"/>
                        <a:t>0.6726</a:t>
                      </a:r>
                      <a:endParaRPr lang="en-US" sz="1800" b="0" i="0" u="none" strike="noStrike" dirty="0">
                        <a:latin typeface="News Gothic MT"/>
                        <a:cs typeface="News Gothic MT"/>
                      </a:endParaRPr>
                    </a:p>
                  </a:txBody>
                  <a:tcPr marL="12700" marR="12700" marT="12700" marB="0" anchor="b"/>
                </a:tc>
              </a:tr>
              <a:tr h="370840">
                <a:tc>
                  <a:txBody>
                    <a:bodyPr/>
                    <a:lstStyle/>
                    <a:p>
                      <a:pPr algn="ctr"/>
                      <a:r>
                        <a:rPr lang="en-US" dirty="0" smtClean="0"/>
                        <a:t>7</a:t>
                      </a:r>
                      <a:endParaRPr lang="en-US" dirty="0"/>
                    </a:p>
                  </a:txBody>
                  <a:tcPr/>
                </a:tc>
                <a:tc>
                  <a:txBody>
                    <a:bodyPr/>
                    <a:lstStyle/>
                    <a:p>
                      <a:pPr algn="ctr"/>
                      <a:r>
                        <a:rPr lang="en-US" dirty="0" smtClean="0"/>
                        <a:t>2238-2291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π/4</a:t>
                      </a:r>
                    </a:p>
                  </a:txBody>
                  <a:tcPr/>
                </a:tc>
                <a:tc>
                  <a:txBody>
                    <a:bodyPr/>
                    <a:lstStyle/>
                    <a:p>
                      <a:pPr algn="ctr"/>
                      <a:r>
                        <a:rPr lang="en-US" dirty="0" smtClean="0"/>
                        <a:t>.216</a:t>
                      </a:r>
                      <a:endParaRPr lang="en-US" dirty="0"/>
                    </a:p>
                  </a:txBody>
                  <a:tcPr/>
                </a:tc>
                <a:tc>
                  <a:txBody>
                    <a:bodyPr/>
                    <a:lstStyle/>
                    <a:p>
                      <a:pPr algn="r" fontAlgn="b"/>
                      <a:r>
                        <a:rPr lang="en-US" sz="1800" u="none" strike="noStrike" dirty="0"/>
                        <a:t>0.3196</a:t>
                      </a:r>
                      <a:endParaRPr lang="en-US" sz="1800" b="0" i="0" u="none" strike="noStrike" dirty="0">
                        <a:latin typeface="News Gothic MT"/>
                        <a:cs typeface="News Gothic MT"/>
                      </a:endParaRPr>
                    </a:p>
                  </a:txBody>
                  <a:tcPr marL="12700" marR="12700" marT="12700" marB="0" anchor="b"/>
                </a:tc>
              </a:tr>
            </a:tbl>
          </a:graphicData>
        </a:graphic>
      </p:graphicFrame>
      <p:sp>
        <p:nvSpPr>
          <p:cNvPr id="11" name="Title 10"/>
          <p:cNvSpPr>
            <a:spLocks noGrp="1"/>
          </p:cNvSpPr>
          <p:nvPr>
            <p:ph type="title"/>
          </p:nvPr>
        </p:nvSpPr>
        <p:spPr>
          <a:xfrm>
            <a:off x="6303804" y="0"/>
            <a:ext cx="2840196" cy="456102"/>
          </a:xfrm>
        </p:spPr>
        <p:txBody>
          <a:bodyPr/>
          <a:lstStyle/>
          <a:p>
            <a:r>
              <a:rPr lang="en-US" dirty="0" smtClean="0"/>
              <a:t>Rotation Intervals</a:t>
            </a:r>
            <a:endParaRPr lang="en-US" dirty="0"/>
          </a:p>
        </p:txBody>
      </p:sp>
      <p:sp>
        <p:nvSpPr>
          <p:cNvPr id="15" name="Right Arrow 14"/>
          <p:cNvSpPr/>
          <p:nvPr/>
        </p:nvSpPr>
        <p:spPr>
          <a:xfrm flipV="1">
            <a:off x="2493641" y="2555770"/>
            <a:ext cx="727956" cy="2633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339753" y="2125995"/>
            <a:ext cx="1192611" cy="1200329"/>
          </a:xfrm>
          <a:prstGeom prst="rect">
            <a:avLst/>
          </a:prstGeom>
          <a:noFill/>
        </p:spPr>
        <p:txBody>
          <a:bodyPr wrap="square" rtlCol="0">
            <a:spAutoFit/>
          </a:bodyPr>
          <a:lstStyle/>
          <a:p>
            <a:pPr algn="r"/>
            <a:r>
              <a:rPr lang="en-US" dirty="0" smtClean="0"/>
              <a:t>No Hip Motion Starting Here</a:t>
            </a:r>
            <a:endParaRPr lang="en-US" dirty="0"/>
          </a:p>
        </p:txBody>
      </p:sp>
      <p:sp>
        <p:nvSpPr>
          <p:cNvPr id="18" name="Title 10"/>
          <p:cNvSpPr txBox="1">
            <a:spLocks/>
          </p:cNvSpPr>
          <p:nvPr/>
        </p:nvSpPr>
        <p:spPr>
          <a:xfrm>
            <a:off x="1099648" y="4022795"/>
            <a:ext cx="2840196" cy="456102"/>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accent1"/>
                </a:solidFill>
                <a:effectLst/>
                <a:uLnTx/>
                <a:uFillTx/>
                <a:latin typeface="+mj-lt"/>
                <a:ea typeface="+mj-ea"/>
                <a:cs typeface="+mj-cs"/>
              </a:rPr>
              <a:t>Important Numbers</a:t>
            </a:r>
          </a:p>
        </p:txBody>
      </p:sp>
      <p:graphicFrame>
        <p:nvGraphicFramePr>
          <p:cNvPr id="20" name="Table 19"/>
          <p:cNvGraphicFramePr>
            <a:graphicFrameLocks noGrp="1"/>
          </p:cNvGraphicFramePr>
          <p:nvPr/>
        </p:nvGraphicFramePr>
        <p:xfrm>
          <a:off x="1201969" y="4588914"/>
          <a:ext cx="3570557" cy="2123469"/>
        </p:xfrm>
        <a:graphic>
          <a:graphicData uri="http://schemas.openxmlformats.org/drawingml/2006/table">
            <a:tbl>
              <a:tblPr firstRow="1" bandRow="1">
                <a:tableStyleId>{BC89EF96-8CEA-46FF-86C4-4CE0E7609802}</a:tableStyleId>
              </a:tblPr>
              <a:tblGrid>
                <a:gridCol w="1694567"/>
                <a:gridCol w="1875990"/>
              </a:tblGrid>
              <a:tr h="494463">
                <a:tc>
                  <a:txBody>
                    <a:bodyPr/>
                    <a:lstStyle/>
                    <a:p>
                      <a:r>
                        <a:rPr lang="en-US" b="0" dirty="0" smtClean="0"/>
                        <a:t>Radius</a:t>
                      </a:r>
                      <a:endParaRPr lang="en-US" b="0" dirty="0"/>
                    </a:p>
                  </a:txBody>
                  <a:tcPr/>
                </a:tc>
                <a:tc>
                  <a:txBody>
                    <a:bodyPr/>
                    <a:lstStyle/>
                    <a:p>
                      <a:r>
                        <a:rPr lang="en-US" b="0" dirty="0" smtClean="0"/>
                        <a:t>.4316 </a:t>
                      </a:r>
                      <a:r>
                        <a:rPr lang="en-US" b="0" dirty="0" err="1" smtClean="0"/>
                        <a:t>m</a:t>
                      </a:r>
                      <a:endParaRPr lang="en-US" b="0" dirty="0"/>
                    </a:p>
                  </a:txBody>
                  <a:tcPr/>
                </a:tc>
              </a:tr>
              <a:tr h="494463">
                <a:tc>
                  <a:txBody>
                    <a:bodyPr/>
                    <a:lstStyle/>
                    <a:p>
                      <a:r>
                        <a:rPr lang="en-US" dirty="0" smtClean="0"/>
                        <a:t>Mass of Hoop</a:t>
                      </a:r>
                      <a:endParaRPr lang="en-US" dirty="0"/>
                    </a:p>
                  </a:txBody>
                  <a:tcPr/>
                </a:tc>
                <a:tc>
                  <a:txBody>
                    <a:bodyPr/>
                    <a:lstStyle/>
                    <a:p>
                      <a:r>
                        <a:rPr lang="en-US" dirty="0" smtClean="0"/>
                        <a:t>.6804 kg</a:t>
                      </a:r>
                      <a:endParaRPr lang="en-US" dirty="0"/>
                    </a:p>
                  </a:txBody>
                  <a:tcPr/>
                </a:tc>
              </a:tr>
              <a:tr h="494463">
                <a:tc>
                  <a:txBody>
                    <a:bodyPr/>
                    <a:lstStyle/>
                    <a:p>
                      <a:r>
                        <a:rPr lang="en-US" dirty="0" smtClean="0"/>
                        <a:t>Mass of Hips</a:t>
                      </a:r>
                      <a:endParaRPr lang="en-US" dirty="0"/>
                    </a:p>
                  </a:txBody>
                  <a:tcPr/>
                </a:tc>
                <a:tc>
                  <a:txBody>
                    <a:bodyPr/>
                    <a:lstStyle/>
                    <a:p>
                      <a:r>
                        <a:rPr lang="en-US" dirty="0" smtClean="0"/>
                        <a:t>7.6013 kg</a:t>
                      </a:r>
                      <a:endParaRPr lang="en-US" dirty="0"/>
                    </a:p>
                  </a:txBody>
                  <a:tcPr/>
                </a:tc>
              </a:tr>
              <a:tr h="494463">
                <a:tc>
                  <a:txBody>
                    <a:bodyPr/>
                    <a:lstStyle/>
                    <a:p>
                      <a:r>
                        <a:rPr lang="en-US" dirty="0" smtClean="0"/>
                        <a:t>Moment of Inertia (I)</a:t>
                      </a:r>
                      <a:endParaRPr lang="en-US" dirty="0"/>
                    </a:p>
                  </a:txBody>
                  <a:tcPr/>
                </a:tc>
                <a:tc>
                  <a:txBody>
                    <a:bodyPr/>
                    <a:lstStyle/>
                    <a:p>
                      <a:r>
                        <a:rPr lang="en-US" dirty="0" smtClean="0"/>
                        <a:t>0.12686 kg*m^2</a:t>
                      </a:r>
                      <a:endParaRPr lang="en-US" dirty="0">
                        <a:solidFill>
                          <a:schemeClr val="bg1"/>
                        </a:solidFill>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a:t>
            </a:r>
            <a:endParaRPr lang="en-US" dirty="0"/>
          </a:p>
        </p:txBody>
      </p:sp>
      <p:pic>
        <p:nvPicPr>
          <p:cNvPr id="6" name="EVT01.AVI">
            <a:hlinkClick r:id="" action="ppaction://media"/>
          </p:cNvPr>
          <p:cNvPicPr/>
          <p:nvPr>
            <a:videoFile r:link="rId1"/>
          </p:nvPr>
        </p:nvPicPr>
        <p:blipFill>
          <a:blip r:embed="rId3"/>
          <a:stretch>
            <a:fillRect/>
          </a:stretch>
        </p:blipFill>
        <p:spPr>
          <a:xfrm>
            <a:off x="508001" y="1680189"/>
            <a:ext cx="6415342" cy="477141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Velocity of Hoop</a:t>
            </a:r>
            <a:endParaRPr lang="en-US" dirty="0"/>
          </a:p>
        </p:txBody>
      </p:sp>
      <p:sp>
        <p:nvSpPr>
          <p:cNvPr id="12" name="Content Placeholder 11"/>
          <p:cNvSpPr>
            <a:spLocks noGrp="1"/>
          </p:cNvSpPr>
          <p:nvPr>
            <p:ph sz="half" idx="1"/>
          </p:nvPr>
        </p:nvSpPr>
        <p:spPr>
          <a:xfrm>
            <a:off x="209747" y="1358926"/>
            <a:ext cx="4235441" cy="1553117"/>
          </a:xfrm>
        </p:spPr>
        <p:txBody>
          <a:bodyPr/>
          <a:lstStyle/>
          <a:p>
            <a:pPr algn="just"/>
            <a:r>
              <a:rPr lang="en-US" dirty="0" smtClean="0"/>
              <a:t>Hoop has a general trend of slowing down as it falls.</a:t>
            </a:r>
          </a:p>
          <a:p>
            <a:pPr algn="just">
              <a:buNone/>
            </a:pPr>
            <a:endParaRPr lang="en-US" dirty="0" smtClean="0"/>
          </a:p>
          <a:p>
            <a:pPr algn="just">
              <a:buNone/>
            </a:pPr>
            <a:endParaRPr lang="en-US" dirty="0" smtClean="0"/>
          </a:p>
        </p:txBody>
      </p:sp>
      <p:graphicFrame>
        <p:nvGraphicFramePr>
          <p:cNvPr id="14" name="Table 13"/>
          <p:cNvGraphicFramePr>
            <a:graphicFrameLocks noGrp="1"/>
          </p:cNvGraphicFramePr>
          <p:nvPr/>
        </p:nvGraphicFramePr>
        <p:xfrm>
          <a:off x="4600064" y="1533454"/>
          <a:ext cx="4243846" cy="2179320"/>
        </p:xfrm>
        <a:graphic>
          <a:graphicData uri="http://schemas.openxmlformats.org/drawingml/2006/table">
            <a:tbl>
              <a:tblPr firstRow="1" bandRow="1">
                <a:tableStyleId>{5C22544A-7EE6-4342-B048-85BDC9FD1C3A}</a:tableStyleId>
              </a:tblPr>
              <a:tblGrid>
                <a:gridCol w="2121923"/>
                <a:gridCol w="2121923"/>
              </a:tblGrid>
              <a:tr h="562640">
                <a:tc>
                  <a:txBody>
                    <a:bodyPr/>
                    <a:lstStyle/>
                    <a:p>
                      <a:pPr algn="ctr"/>
                      <a:r>
                        <a:rPr lang="en-US" dirty="0" smtClean="0"/>
                        <a:t>Rotation</a:t>
                      </a:r>
                      <a:endParaRPr lang="en-US" dirty="0"/>
                    </a:p>
                  </a:txBody>
                  <a:tcPr/>
                </a:tc>
                <a:tc>
                  <a:txBody>
                    <a:bodyPr/>
                    <a:lstStyle/>
                    <a:p>
                      <a:pPr algn="ctr"/>
                      <a:r>
                        <a:rPr lang="en-US" dirty="0" smtClean="0"/>
                        <a:t>Angular</a:t>
                      </a:r>
                      <a:r>
                        <a:rPr lang="en-US" baseline="0" dirty="0" smtClean="0"/>
                        <a:t> Velocity (radians/</a:t>
                      </a:r>
                      <a:r>
                        <a:rPr lang="en-US" baseline="0" dirty="0" err="1" smtClean="0"/>
                        <a:t>s</a:t>
                      </a:r>
                      <a:r>
                        <a:rPr lang="en-US" baseline="0" dirty="0" smtClean="0"/>
                        <a:t>)</a:t>
                      </a:r>
                      <a:endParaRPr lang="en-US" dirty="0"/>
                    </a:p>
                  </a:txBody>
                  <a:tcPr/>
                </a:tc>
              </a:tr>
              <a:tr h="191798">
                <a:tc>
                  <a:txBody>
                    <a:bodyPr/>
                    <a:lstStyle/>
                    <a:p>
                      <a:pPr algn="r" fontAlgn="b"/>
                      <a:r>
                        <a:rPr lang="en-US" sz="1600" b="0" i="0" u="none" strike="noStrike" dirty="0">
                          <a:latin typeface="Verdana"/>
                        </a:rPr>
                        <a:t>1</a:t>
                      </a:r>
                    </a:p>
                  </a:txBody>
                  <a:tcPr marL="12700" marR="12700" marT="12700" marB="0" anchor="b"/>
                </a:tc>
                <a:tc>
                  <a:txBody>
                    <a:bodyPr/>
                    <a:lstStyle/>
                    <a:p>
                      <a:pPr algn="r" fontAlgn="b"/>
                      <a:r>
                        <a:rPr lang="en-US" sz="1600" b="0" i="0" u="none" strike="noStrike" dirty="0">
                          <a:latin typeface="Verdana"/>
                        </a:rPr>
                        <a:t>9.6368</a:t>
                      </a:r>
                    </a:p>
                  </a:txBody>
                  <a:tcPr marL="12700" marR="12700" marT="12700" marB="0" anchor="b"/>
                </a:tc>
              </a:tr>
              <a:tr h="191798">
                <a:tc>
                  <a:txBody>
                    <a:bodyPr/>
                    <a:lstStyle/>
                    <a:p>
                      <a:pPr algn="r" fontAlgn="b"/>
                      <a:r>
                        <a:rPr lang="en-US" sz="1600" b="0" i="0" u="none" strike="noStrike" dirty="0">
                          <a:latin typeface="Verdana"/>
                        </a:rPr>
                        <a:t>2</a:t>
                      </a:r>
                    </a:p>
                  </a:txBody>
                  <a:tcPr marL="12700" marR="12700" marT="12700" marB="0" anchor="b"/>
                </a:tc>
                <a:tc>
                  <a:txBody>
                    <a:bodyPr/>
                    <a:lstStyle/>
                    <a:p>
                      <a:pPr algn="r" fontAlgn="b"/>
                      <a:r>
                        <a:rPr lang="en-US" sz="1600" b="0" i="0" u="none" strike="noStrike" dirty="0">
                          <a:latin typeface="Verdana"/>
                        </a:rPr>
                        <a:t>8.8247</a:t>
                      </a:r>
                    </a:p>
                  </a:txBody>
                  <a:tcPr marL="12700" marR="12700" marT="12700" marB="0" anchor="b"/>
                </a:tc>
              </a:tr>
              <a:tr h="191798">
                <a:tc>
                  <a:txBody>
                    <a:bodyPr/>
                    <a:lstStyle/>
                    <a:p>
                      <a:pPr algn="r" fontAlgn="b"/>
                      <a:r>
                        <a:rPr lang="en-US" sz="1600" b="0" i="0" u="none" strike="noStrike">
                          <a:latin typeface="Verdana"/>
                        </a:rPr>
                        <a:t>3</a:t>
                      </a:r>
                    </a:p>
                  </a:txBody>
                  <a:tcPr marL="12700" marR="12700" marT="12700" marB="0" anchor="b"/>
                </a:tc>
                <a:tc>
                  <a:txBody>
                    <a:bodyPr/>
                    <a:lstStyle/>
                    <a:p>
                      <a:pPr algn="r" fontAlgn="b"/>
                      <a:r>
                        <a:rPr lang="en-US" sz="1600" b="0" i="0" u="none" strike="noStrike" dirty="0">
                          <a:latin typeface="Verdana"/>
                        </a:rPr>
                        <a:t>6.1121</a:t>
                      </a:r>
                    </a:p>
                  </a:txBody>
                  <a:tcPr marL="12700" marR="12700" marT="12700" marB="0" anchor="b"/>
                </a:tc>
              </a:tr>
              <a:tr h="191798">
                <a:tc>
                  <a:txBody>
                    <a:bodyPr/>
                    <a:lstStyle/>
                    <a:p>
                      <a:pPr algn="r" fontAlgn="b"/>
                      <a:r>
                        <a:rPr lang="en-US" sz="1600" b="0" i="0" u="none" strike="noStrike">
                          <a:latin typeface="Verdana"/>
                        </a:rPr>
                        <a:t>4</a:t>
                      </a:r>
                    </a:p>
                  </a:txBody>
                  <a:tcPr marL="12700" marR="12700" marT="12700" marB="0" anchor="b"/>
                </a:tc>
                <a:tc>
                  <a:txBody>
                    <a:bodyPr/>
                    <a:lstStyle/>
                    <a:p>
                      <a:pPr algn="r" fontAlgn="b"/>
                      <a:r>
                        <a:rPr lang="en-US" sz="1600" b="0" i="0" u="none" strike="noStrike" dirty="0">
                          <a:latin typeface="Verdana"/>
                        </a:rPr>
                        <a:t>8.5369</a:t>
                      </a:r>
                    </a:p>
                  </a:txBody>
                  <a:tcPr marL="12700" marR="12700" marT="12700" marB="0" anchor="b"/>
                </a:tc>
              </a:tr>
              <a:tr h="191798">
                <a:tc>
                  <a:txBody>
                    <a:bodyPr/>
                    <a:lstStyle/>
                    <a:p>
                      <a:pPr algn="r" fontAlgn="b"/>
                      <a:r>
                        <a:rPr lang="en-US" sz="1600" b="0" i="0" u="none" strike="noStrike">
                          <a:latin typeface="Verdana"/>
                        </a:rPr>
                        <a:t>5</a:t>
                      </a:r>
                    </a:p>
                  </a:txBody>
                  <a:tcPr marL="12700" marR="12700" marT="12700" marB="0" anchor="b"/>
                </a:tc>
                <a:tc>
                  <a:txBody>
                    <a:bodyPr/>
                    <a:lstStyle/>
                    <a:p>
                      <a:pPr algn="r" fontAlgn="b"/>
                      <a:r>
                        <a:rPr lang="en-US" sz="1600" b="0" i="0" u="none" strike="noStrike" dirty="0">
                          <a:latin typeface="Verdana"/>
                        </a:rPr>
                        <a:t>6.4377</a:t>
                      </a:r>
                    </a:p>
                  </a:txBody>
                  <a:tcPr marL="12700" marR="12700" marT="12700" marB="0" anchor="b"/>
                </a:tc>
              </a:tr>
              <a:tr h="191798">
                <a:tc>
                  <a:txBody>
                    <a:bodyPr/>
                    <a:lstStyle/>
                    <a:p>
                      <a:pPr algn="r" fontAlgn="b"/>
                      <a:r>
                        <a:rPr lang="en-US" sz="1600" b="0" i="0" u="none" strike="noStrike">
                          <a:latin typeface="Verdana"/>
                        </a:rPr>
                        <a:t>6</a:t>
                      </a:r>
                    </a:p>
                  </a:txBody>
                  <a:tcPr marL="12700" marR="12700" marT="12700" marB="0" anchor="b"/>
                </a:tc>
                <a:tc>
                  <a:txBody>
                    <a:bodyPr/>
                    <a:lstStyle/>
                    <a:p>
                      <a:pPr algn="r" fontAlgn="b"/>
                      <a:r>
                        <a:rPr lang="en-US" sz="1600" b="0" i="0" u="none" strike="noStrike" dirty="0">
                          <a:latin typeface="Verdana"/>
                        </a:rPr>
                        <a:t>2.5878</a:t>
                      </a:r>
                    </a:p>
                  </a:txBody>
                  <a:tcPr marL="12700" marR="12700" marT="12700" marB="0" anchor="b"/>
                </a:tc>
              </a:tr>
            </a:tbl>
          </a:graphicData>
        </a:graphic>
      </p:graphicFrame>
      <p:pic>
        <p:nvPicPr>
          <p:cNvPr id="15" name="Picture 14"/>
          <p:cNvPicPr>
            <a:picLocks noChangeAspect="1"/>
          </p:cNvPicPr>
          <p:nvPr/>
        </p:nvPicPr>
        <p:blipFill>
          <a:blip r:embed="rId3"/>
          <a:stretch>
            <a:fillRect/>
          </a:stretch>
        </p:blipFill>
        <p:spPr>
          <a:xfrm>
            <a:off x="282765" y="2788123"/>
            <a:ext cx="3964847" cy="3631467"/>
          </a:xfrm>
          <a:prstGeom prst="rect">
            <a:avLst/>
          </a:prstGeom>
        </p:spPr>
      </p:pic>
      <p:graphicFrame>
        <p:nvGraphicFramePr>
          <p:cNvPr id="16" name="Chart 15"/>
          <p:cNvGraphicFramePr/>
          <p:nvPr/>
        </p:nvGraphicFramePr>
        <p:xfrm>
          <a:off x="4445188" y="396931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1433</TotalTime>
  <Words>2289</Words>
  <Application>Microsoft Office PowerPoint</Application>
  <PresentationFormat>On-screen Show (4:3)</PresentationFormat>
  <Paragraphs>513</Paragraphs>
  <Slides>21</Slides>
  <Notes>10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Inspiration</vt:lpstr>
      <vt:lpstr>The Biomechanics of Hula Hooping</vt:lpstr>
      <vt:lpstr>History</vt:lpstr>
      <vt:lpstr>Questions of Interest</vt:lpstr>
      <vt:lpstr>Definitions And Parallelism</vt:lpstr>
      <vt:lpstr>Background Knowledge</vt:lpstr>
      <vt:lpstr>Muscles used</vt:lpstr>
      <vt:lpstr>Rotation Intervals</vt:lpstr>
      <vt:lpstr>Video</vt:lpstr>
      <vt:lpstr>Angular Velocity of Hoop</vt:lpstr>
      <vt:lpstr>Interesting Observations</vt:lpstr>
      <vt:lpstr>PowerPoint Presentation</vt:lpstr>
      <vt:lpstr>Linear Velocity </vt:lpstr>
      <vt:lpstr>PowerPoint Presentation</vt:lpstr>
      <vt:lpstr>Kinetic Energy in Hoop and Work (x-direction)</vt:lpstr>
      <vt:lpstr>Potential Energy, Linear Kinetic Energy of Hoop (y-direction) and Work</vt:lpstr>
      <vt:lpstr>Centripetal Force </vt:lpstr>
      <vt:lpstr>Future Study</vt:lpstr>
      <vt:lpstr>Conclusion</vt:lpstr>
      <vt:lpstr>Data Summary</vt:lpstr>
      <vt:lpstr>References</vt:lpstr>
      <vt:lpstr>Fun Fact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Biomechanics of Hula Hooping</dc:title>
  <dc:creator>Dasha Donado</dc:creator>
  <cp:lastModifiedBy>classuser</cp:lastModifiedBy>
  <cp:revision>59</cp:revision>
  <dcterms:created xsi:type="dcterms:W3CDTF">2012-04-11T17:06:44Z</dcterms:created>
  <dcterms:modified xsi:type="dcterms:W3CDTF">2012-04-12T18:50:07Z</dcterms:modified>
</cp:coreProperties>
</file>