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9" r:id="rId3"/>
    <p:sldId id="260" r:id="rId4"/>
    <p:sldId id="267" r:id="rId5"/>
    <p:sldId id="270" r:id="rId6"/>
    <p:sldId id="271" r:id="rId7"/>
    <p:sldId id="261" r:id="rId8"/>
    <p:sldId id="268" r:id="rId9"/>
    <p:sldId id="264" r:id="rId10"/>
    <p:sldId id="272" r:id="rId11"/>
    <p:sldId id="273" r:id="rId12"/>
    <p:sldId id="274" r:id="rId13"/>
    <p:sldId id="275" r:id="rId14"/>
    <p:sldId id="263" r:id="rId15"/>
    <p:sldId id="265" r:id="rId16"/>
    <p:sldId id="284" r:id="rId17"/>
    <p:sldId id="278" r:id="rId18"/>
    <p:sldId id="285" r:id="rId19"/>
    <p:sldId id="279" r:id="rId20"/>
    <p:sldId id="280" r:id="rId21"/>
    <p:sldId id="281" r:id="rId22"/>
    <p:sldId id="277" r:id="rId23"/>
    <p:sldId id="276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968AE-1529-40AF-8AFF-03088935875A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66B2B-6A7E-4ABF-B28F-00DB49D5A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1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Speed</a:t>
            </a:r>
            <a:r>
              <a:rPr lang="en-US" baseline="0" dirty="0" smtClean="0"/>
              <a:t> accuracy tradeoff usually due to time/distance constraint</a:t>
            </a:r>
            <a:endParaRPr lang="en-US" dirty="0" smtClean="0"/>
          </a:p>
          <a:p>
            <a:r>
              <a:rPr lang="en-US" dirty="0" smtClean="0"/>
              <a:t>Rules of</a:t>
            </a:r>
            <a:r>
              <a:rPr lang="en-US" baseline="0" dirty="0" smtClean="0"/>
              <a:t> cricket: </a:t>
            </a:r>
            <a:r>
              <a:rPr lang="en-US" dirty="0" smtClean="0"/>
              <a:t>The goal of cricket is to be the first player to open all the cricket numbers and have a higher point total.</a:t>
            </a:r>
          </a:p>
          <a:p>
            <a:r>
              <a:rPr lang="en-US" dirty="0" smtClean="0"/>
              <a:t>Cricket uses the numbers 15 to 20 and the </a:t>
            </a:r>
            <a:r>
              <a:rPr lang="en-US" dirty="0" err="1" smtClean="0"/>
              <a:t>bullseye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6B2B-6A7E-4ABF-B28F-00DB49D5A43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Debate over the increased benefit associated with muscle contractions that take place during SSC. Some postulate that the performance enhancement</a:t>
            </a:r>
            <a:r>
              <a:rPr lang="en-US" baseline="0" dirty="0" smtClean="0"/>
              <a:t> occurs due to elastic structures in series with the contractile component can store energy (like a spring)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6B2B-6A7E-4ABF-B28F-00DB49D5A43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Prep puts the body into an advantageous position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1.6-&gt;2.2  total of 0.6 seconds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6B2B-6A7E-4ABF-B28F-00DB49D5A43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Range of motion</a:t>
            </a:r>
            <a:r>
              <a:rPr lang="en-US" baseline="0" dirty="0" smtClean="0"/>
              <a:t> principle- less range of motion is most effective for low effort and high accuracy movements.</a:t>
            </a:r>
          </a:p>
          <a:p>
            <a:r>
              <a:rPr lang="en-US" dirty="0" smtClean="0"/>
              <a:t>A</a:t>
            </a:r>
            <a:r>
              <a:rPr lang="en-US" baseline="0" dirty="0" smtClean="0"/>
              <a:t> dart player stabilizes most of the joints of the body with isometric muscle actions, and limits the dart throw to a small range of motion focused on elbow and wrist.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6B2B-6A7E-4ABF-B28F-00DB49D5A43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Shoulder flexion- moving the upper arm upward to the front. Mainly</a:t>
            </a:r>
            <a:r>
              <a:rPr lang="en-US" baseline="0" dirty="0" smtClean="0"/>
              <a:t> using deltoids (specifically anterior and some lateral) and some biceps</a:t>
            </a:r>
          </a:p>
          <a:p>
            <a:r>
              <a:rPr lang="en-US" baseline="0" dirty="0" smtClean="0"/>
              <a:t>Elbow extension- first biceps contract in prep. The triceps contract during extension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6B2B-6A7E-4ABF-B28F-00DB49D5A43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6B2B-6A7E-4ABF-B28F-00DB49D5A43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Hammering, pouring water, combing </a:t>
            </a:r>
            <a:r>
              <a:rPr lang="en-US" smtClean="0"/>
              <a:t>your hair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6B2B-6A7E-4ABF-B28F-00DB49D5A43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93100" y="5803900"/>
            <a:ext cx="366713" cy="6778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457200">
              <a:defRPr/>
            </a:pPr>
            <a:r>
              <a:rPr sz="4400">
                <a:solidFill>
                  <a:srgbClr val="80B606"/>
                </a:solidFill>
                <a:latin typeface="Wingdings" pitchFamily="2" charset="2"/>
                <a:ea typeface="ＭＳ Ｐゴシック" charset="-128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CB359B-A4F3-47C9-BA79-2F5720979F8C}" type="datetime1">
              <a:rPr lang="en-US"/>
              <a:pPr/>
              <a:t>4/12/2012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F24C3-1343-4350-A78F-9C102C818050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45F09-FFBC-4079-9A6D-CFDB7DECB23D}" type="datetime1">
              <a:rPr lang="en-US"/>
              <a:pPr/>
              <a:t>4/12/2012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9F331-1603-4E4D-BB9F-7E9AAAF29BE2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6776BB-88BB-4C19-B256-E28059EF9652}" type="datetime1">
              <a:rPr lang="en-US">
                <a:solidFill>
                  <a:prstClr val="white"/>
                </a:solidFill>
              </a:rPr>
              <a:pPr/>
              <a:t>4/12/2012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C110A-420B-4313-83C7-7D7A23387C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5F4401-DFEA-4FD9-A54C-827F7D418E92}" type="datetime1">
              <a:rPr lang="en-US">
                <a:solidFill>
                  <a:prstClr val="white"/>
                </a:solidFill>
              </a:rPr>
              <a:pPr/>
              <a:t>4/12/2012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88039D5-D261-4A6D-B30F-787648D82E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4AFF88-DA82-49A7-977F-E0CBA2AB1AB1}" type="datetime1">
              <a:rPr lang="en-US">
                <a:solidFill>
                  <a:prstClr val="white"/>
                </a:solidFill>
              </a:rPr>
              <a:pPr/>
              <a:t>4/12/2012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4B819A2-3D45-40D5-AA0B-C9766CD3D8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631366-74CB-4D51-8218-9F671A6FF41E}" type="datetime1">
              <a:rPr lang="en-US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53DED-43DE-44A9-A580-2D10C5D779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D8275F-A0A7-47DA-BC70-778CEC08536F}" type="datetime1">
              <a:rPr lang="en-US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D6665-FD33-4B6F-B0EC-D31A84ABFE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F66DB0-64F4-43E8-8F9B-DF1CCF0BB4F1}" type="datetime1">
              <a:rPr lang="en-US"/>
              <a:pPr/>
              <a:t>4/12/2012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2154A-6298-4E3E-8868-025E5016A262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5570F-D260-411B-B411-BECC60CC7675}" type="datetime1">
              <a:rPr lang="en-US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2BA33-DA02-4F70-9301-4FCF6243F0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93100" y="5803900"/>
            <a:ext cx="366713" cy="6778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457200">
              <a:defRPr/>
            </a:pPr>
            <a:r>
              <a:rPr sz="4400">
                <a:solidFill>
                  <a:srgbClr val="80B606"/>
                </a:solidFill>
                <a:latin typeface="Wingdings" pitchFamily="2" charset="2"/>
                <a:ea typeface="ＭＳ Ｐゴシック" charset="-128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AD6E6E-1C68-417D-B47D-FA9582D43236}" type="datetime1">
              <a:rPr lang="en-US">
                <a:solidFill>
                  <a:prstClr val="white"/>
                </a:solidFill>
              </a:rPr>
              <a:pPr/>
              <a:t>4/12/2012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14462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01B7E9-8D0C-46D2-B5E2-9D58D32643C8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43B51-DDC1-43B6-BC85-6AD2A2179D0D}" type="datetime1">
              <a:rPr lang="en-US"/>
              <a:pPr/>
              <a:t>4/12/2012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55B82-46E5-4AA0-87B0-064E5B9226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863D9A-4709-4DA5-8059-CE84F8E1FF76}" type="datetime1">
              <a:rPr lang="en-US"/>
              <a:pPr/>
              <a:t>4/12/2012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9E88B-6EAA-486B-9635-A57CCD9008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D918C79-8871-4CA6-9825-947EA63DA0F4}" type="datetime1">
              <a:rPr lang="en-US"/>
              <a:pPr/>
              <a:t>4/12/2012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1AEA49F-4EA9-48D6-B5B0-D42EB197A0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52AFEA5A-586F-4672-9213-E10A92713DF3}" type="datetime1">
              <a:rPr lang="en-US"/>
              <a:pPr/>
              <a:t>4/12/2012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2A4A410-1A3F-4FEF-990A-A9FEDFBF43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4EFA6FF0-600D-414F-ADEB-837C722CD0F2}" type="datetime1">
              <a:rPr lang="en-US"/>
              <a:pPr/>
              <a:t>4/12/2012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4B15F35-DD0A-49F9-AA89-55AD96ACA5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82C394-FEBC-4DB7-9CDD-56A33C110C2C}" type="datetime1">
              <a:rPr lang="en-US"/>
              <a:pPr/>
              <a:t>4/12/2012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ABA51-E5B9-401C-9EE5-6FF3C7C4B7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44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9775" y="2770188"/>
            <a:ext cx="7662863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7F7F7F"/>
                </a:solidFill>
                <a:latin typeface="Calisto MT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282A4A6-CCC2-4161-AE16-6FE8246CBCB7}" type="datetime1">
              <a:rPr lang="en-US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4/12/2012</a:t>
            </a:fld>
            <a:endParaRPr lang="en-US"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7F7F7F"/>
                </a:solidFill>
                <a:latin typeface="Calisto MT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C0DCB7B-B448-4FA8-A2CD-9081A9628776}" type="slidenum">
              <a:rPr lang="en-US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charset="2"/>
        <a:buChar char="S"/>
        <a:defRPr sz="2200" kern="1200">
          <a:solidFill>
            <a:srgbClr val="595959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charset="2"/>
        <a:buChar char="S"/>
        <a:defRPr sz="2000" kern="1200">
          <a:solidFill>
            <a:srgbClr val="595959"/>
          </a:solidFill>
          <a:latin typeface="+mn-lt"/>
          <a:ea typeface="ＭＳ Ｐゴシック" pitchFamily="-108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charset="2"/>
        <a:buChar char="S"/>
        <a:defRPr kern="1200">
          <a:solidFill>
            <a:srgbClr val="595959"/>
          </a:solidFill>
          <a:latin typeface="+mn-lt"/>
          <a:ea typeface="ＭＳ Ｐゴシック" pitchFamily="-108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charset="2"/>
        <a:buChar char="S"/>
        <a:defRPr kern="1200">
          <a:solidFill>
            <a:srgbClr val="595959"/>
          </a:solidFill>
          <a:latin typeface="+mn-lt"/>
          <a:ea typeface="ＭＳ Ｐゴシック" pitchFamily="-108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charset="2"/>
        <a:buChar char="S"/>
        <a:defRPr kern="1200">
          <a:solidFill>
            <a:srgbClr val="595959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video" Target="file:///C:\Users\Will\Desktop\comparison.mo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video" Target="file:///C:\Users\Will\Desktop\Integrative%20Physio\Bullseye.mov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8382000" cy="1927225"/>
          </a:xfrm>
        </p:spPr>
        <p:txBody>
          <a:bodyPr/>
          <a:lstStyle/>
          <a:p>
            <a:pPr eaLnBrk="1" hangingPunct="1"/>
            <a:r>
              <a:rPr lang="en-US" sz="5000" dirty="0" smtClean="0"/>
              <a:t>Muscle Function and Kinematics of Dart Throwing</a:t>
            </a:r>
            <a:endParaRPr lang="en-US" sz="5000" dirty="0" smtClean="0">
              <a:ea typeface="ＭＳ Ｐゴシック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08350"/>
            <a:ext cx="8228013" cy="2484438"/>
          </a:xfrm>
        </p:spPr>
        <p:txBody>
          <a:bodyPr>
            <a:normAutofit/>
          </a:bodyPr>
          <a:lstStyle/>
          <a:p>
            <a:pPr eaLnBrk="1" hangingPunct="1"/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n-US" sz="3000" dirty="0" smtClean="0">
                <a:ea typeface="ＭＳ Ｐゴシック" charset="-128"/>
              </a:rPr>
              <a:t>William Chow</a:t>
            </a:r>
          </a:p>
          <a:p>
            <a:pPr eaLnBrk="1" hangingPunct="1"/>
            <a:endParaRPr lang="en-US" sz="3000" dirty="0" smtClean="0">
              <a:ea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</a:rPr>
              <a:t>April 12, 2012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 txBox="1">
            <a:spLocks/>
          </p:cNvSpPr>
          <p:nvPr/>
        </p:nvSpPr>
        <p:spPr bwMode="auto">
          <a:xfrm>
            <a:off x="5334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Velocity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vs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Time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172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19464"/>
            <a:ext cx="7924800" cy="528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8"/>
          <p:cNvSpPr txBox="1">
            <a:spLocks/>
          </p:cNvSpPr>
          <p:nvPr/>
        </p:nvSpPr>
        <p:spPr bwMode="auto">
          <a:xfrm>
            <a:off x="5334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Acceleration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 at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590800"/>
            <a:ext cx="7662863" cy="3446463"/>
          </a:xfrm>
        </p:spPr>
        <p:txBody>
          <a:bodyPr/>
          <a:lstStyle/>
          <a:p>
            <a:r>
              <a:rPr lang="en-US" dirty="0" smtClean="0"/>
              <a:t>Max velocity = 8.444 m/s</a:t>
            </a:r>
          </a:p>
          <a:p>
            <a:r>
              <a:rPr lang="en-US" dirty="0" smtClean="0"/>
              <a:t>Mass of dart = 0.016 kg</a:t>
            </a:r>
          </a:p>
          <a:p>
            <a:r>
              <a:rPr lang="en-US" dirty="0" smtClean="0"/>
              <a:t>Force: F = ma = (0.016 kg)(70.89 m/s</a:t>
            </a:r>
            <a:r>
              <a:rPr lang="en-US" baseline="30000" dirty="0" smtClean="0"/>
              <a:t>2</a:t>
            </a:r>
            <a:r>
              <a:rPr lang="en-US" dirty="0" smtClean="0"/>
              <a:t>) = 1.134 N</a:t>
            </a:r>
          </a:p>
          <a:p>
            <a:r>
              <a:rPr lang="en-US" dirty="0" smtClean="0"/>
              <a:t>Momentum: P = </a:t>
            </a:r>
            <a:r>
              <a:rPr lang="en-US" dirty="0" err="1" smtClean="0"/>
              <a:t>mv</a:t>
            </a:r>
            <a:r>
              <a:rPr lang="en-US" dirty="0" smtClean="0"/>
              <a:t> = (0.016 kg)(8.444 m/s) = 0.135 N•s</a:t>
            </a:r>
          </a:p>
          <a:p>
            <a:r>
              <a:rPr lang="en-US" dirty="0" smtClean="0"/>
              <a:t>Impulse: I = m</a:t>
            </a:r>
            <a:r>
              <a:rPr lang="el-GR" dirty="0" smtClean="0">
                <a:latin typeface="Calibri"/>
                <a:cs typeface="Calibri"/>
              </a:rPr>
              <a:t>Δ</a:t>
            </a:r>
            <a:r>
              <a:rPr lang="en-US" dirty="0" smtClean="0"/>
              <a:t>v = (0.016 kg)(8.444 m/s) = 0.135 N•s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 at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590800"/>
            <a:ext cx="7662863" cy="3446463"/>
          </a:xfrm>
        </p:spPr>
        <p:txBody>
          <a:bodyPr/>
          <a:lstStyle/>
          <a:p>
            <a:r>
              <a:rPr lang="en-US" dirty="0" smtClean="0"/>
              <a:t>Kinetic energy: KE = ½ mv</a:t>
            </a:r>
            <a:r>
              <a:rPr lang="en-US" baseline="30000" dirty="0" smtClean="0"/>
              <a:t>2</a:t>
            </a:r>
            <a:r>
              <a:rPr lang="en-US" dirty="0" smtClean="0"/>
              <a:t> = = 0.570 J</a:t>
            </a:r>
          </a:p>
          <a:p>
            <a:r>
              <a:rPr lang="en-US" dirty="0" smtClean="0"/>
              <a:t>Potential energy: U = </a:t>
            </a:r>
            <a:r>
              <a:rPr lang="en-US" dirty="0" err="1" smtClean="0"/>
              <a:t>mgh</a:t>
            </a:r>
            <a:r>
              <a:rPr lang="en-US" dirty="0" smtClean="0"/>
              <a:t> = = 0.286 J</a:t>
            </a:r>
          </a:p>
          <a:p>
            <a:r>
              <a:rPr lang="en-US" dirty="0" smtClean="0"/>
              <a:t>Work</a:t>
            </a:r>
          </a:p>
          <a:p>
            <a:pPr lvl="1"/>
            <a:r>
              <a:rPr lang="en-US" dirty="0" err="1" smtClean="0"/>
              <a:t>W</a:t>
            </a:r>
            <a:r>
              <a:rPr lang="en-US" baseline="-25000" dirty="0" err="1" smtClean="0"/>
              <a:t>x</a:t>
            </a:r>
            <a:r>
              <a:rPr lang="en-US" dirty="0" smtClean="0"/>
              <a:t> = </a:t>
            </a:r>
            <a:r>
              <a:rPr lang="en-US" dirty="0" err="1" smtClean="0"/>
              <a:t>Fd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ma</a:t>
            </a:r>
            <a:r>
              <a:rPr lang="en-US" baseline="-25000" dirty="0" err="1" smtClean="0"/>
              <a:t>x</a:t>
            </a:r>
            <a:r>
              <a:rPr lang="en-US" dirty="0" err="1" smtClean="0"/>
              <a:t>d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</a:t>
            </a:r>
            <a:r>
              <a:rPr lang="en-US" dirty="0" smtClean="0"/>
              <a:t>= (0.016 kg) (65.95 m/s</a:t>
            </a:r>
            <a:r>
              <a:rPr lang="en-US" baseline="30000" dirty="0" smtClean="0"/>
              <a:t>2</a:t>
            </a:r>
            <a:r>
              <a:rPr lang="en-US" dirty="0" smtClean="0"/>
              <a:t>) (0.397 m) </a:t>
            </a:r>
          </a:p>
          <a:p>
            <a:pPr lvl="3">
              <a:buNone/>
            </a:pPr>
            <a:r>
              <a:rPr lang="en-US" dirty="0" smtClean="0"/>
              <a:t> = 0.419 J</a:t>
            </a:r>
          </a:p>
          <a:p>
            <a:pPr lvl="1"/>
            <a:r>
              <a:rPr lang="en-US" dirty="0" err="1" smtClean="0"/>
              <a:t>W</a:t>
            </a:r>
            <a:r>
              <a:rPr lang="en-US" baseline="-25000" dirty="0" err="1" smtClean="0"/>
              <a:t>y</a:t>
            </a:r>
            <a:r>
              <a:rPr lang="en-US" dirty="0" smtClean="0"/>
              <a:t> = </a:t>
            </a:r>
            <a:r>
              <a:rPr lang="en-US" dirty="0" err="1" smtClean="0"/>
              <a:t>Fd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ma</a:t>
            </a:r>
            <a:r>
              <a:rPr lang="en-US" baseline="-25000" dirty="0" err="1" smtClean="0"/>
              <a:t>y</a:t>
            </a:r>
            <a:r>
              <a:rPr lang="en-US" dirty="0" err="1" smtClean="0"/>
              <a:t>d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= (0.016 kg) (23.04 m/s</a:t>
            </a:r>
            <a:r>
              <a:rPr lang="en-US" baseline="30000" dirty="0" smtClean="0"/>
              <a:t>2</a:t>
            </a:r>
            <a:r>
              <a:rPr lang="en-US" dirty="0" smtClean="0"/>
              <a:t>) (0.232 m) </a:t>
            </a:r>
          </a:p>
          <a:p>
            <a:pPr lvl="2">
              <a:buNone/>
            </a:pPr>
            <a:r>
              <a:rPr lang="en-US" dirty="0" smtClean="0"/>
              <a:t>	 = 0.086 J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 at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590800"/>
            <a:ext cx="7662863" cy="3446463"/>
          </a:xfrm>
        </p:spPr>
        <p:txBody>
          <a:bodyPr/>
          <a:lstStyle/>
          <a:p>
            <a:r>
              <a:rPr lang="en-US" dirty="0" smtClean="0"/>
              <a:t>Max velocity = 8.444 m/s</a:t>
            </a:r>
          </a:p>
          <a:p>
            <a:r>
              <a:rPr lang="en-US" dirty="0" smtClean="0"/>
              <a:t>Projection angle: </a:t>
            </a:r>
          </a:p>
          <a:p>
            <a:pPr lvl="1"/>
            <a:r>
              <a:rPr lang="en-US" dirty="0" err="1" smtClean="0"/>
              <a:t>Vx</a:t>
            </a:r>
            <a:r>
              <a:rPr lang="en-US" dirty="0" smtClean="0"/>
              <a:t> = </a:t>
            </a:r>
            <a:r>
              <a:rPr lang="en-US" dirty="0" err="1" smtClean="0"/>
              <a:t>Vcos</a:t>
            </a:r>
            <a:r>
              <a:rPr lang="el-GR" dirty="0" smtClean="0">
                <a:latin typeface="Calibri"/>
                <a:cs typeface="Calibri"/>
              </a:rPr>
              <a:t>Θ</a:t>
            </a:r>
            <a:endParaRPr lang="en-US" dirty="0" smtClean="0">
              <a:latin typeface="Calibri"/>
              <a:cs typeface="Calibri"/>
            </a:endParaRPr>
          </a:p>
          <a:p>
            <a:pPr lvl="1"/>
            <a:r>
              <a:rPr lang="el-GR" dirty="0" smtClean="0">
                <a:latin typeface="Calibri"/>
                <a:cs typeface="Calibri"/>
              </a:rPr>
              <a:t>Θ</a:t>
            </a:r>
            <a:r>
              <a:rPr lang="en-US" dirty="0" smtClean="0">
                <a:latin typeface="Calibri"/>
                <a:cs typeface="Calibri"/>
              </a:rPr>
              <a:t> = cos</a:t>
            </a:r>
            <a:r>
              <a:rPr lang="en-US" baseline="30000" dirty="0" smtClean="0">
                <a:latin typeface="Calibri"/>
                <a:cs typeface="Calibri"/>
              </a:rPr>
              <a:t>-1 </a:t>
            </a:r>
            <a:r>
              <a:rPr lang="en-US" dirty="0" smtClean="0">
                <a:latin typeface="Calibri"/>
                <a:cs typeface="Calibri"/>
              </a:rPr>
              <a:t>(8.286/8.444)</a:t>
            </a:r>
          </a:p>
          <a:p>
            <a:pPr lvl="1"/>
            <a:r>
              <a:rPr lang="el-GR" dirty="0" smtClean="0">
                <a:latin typeface="Calibri"/>
                <a:cs typeface="Calibri"/>
              </a:rPr>
              <a:t>Θ</a:t>
            </a:r>
            <a:r>
              <a:rPr lang="en-US" dirty="0" smtClean="0">
                <a:latin typeface="Calibri"/>
                <a:cs typeface="Calibri"/>
              </a:rPr>
              <a:t> = </a:t>
            </a:r>
            <a:r>
              <a:rPr lang="en-US" sz="2200" dirty="0" smtClean="0">
                <a:latin typeface="Calibri"/>
                <a:cs typeface="Calibri"/>
              </a:rPr>
              <a:t>11.10⁰</a:t>
            </a:r>
            <a:endParaRPr lang="en-US" sz="2200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multiple throws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affects the final position of the dart?</a:t>
            </a:r>
          </a:p>
          <a:p>
            <a:pPr lvl="1"/>
            <a:r>
              <a:rPr lang="en-US" dirty="0" smtClean="0"/>
              <a:t>Velocity </a:t>
            </a:r>
          </a:p>
          <a:p>
            <a:pPr lvl="1"/>
            <a:r>
              <a:rPr lang="en-US" dirty="0" smtClean="0"/>
              <a:t>Point of release</a:t>
            </a:r>
          </a:p>
          <a:p>
            <a:pPr lvl="1"/>
            <a:r>
              <a:rPr lang="en-US" dirty="0" smtClean="0"/>
              <a:t>Release angle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mparison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371600"/>
            <a:ext cx="6781800" cy="50863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 txBox="1">
            <a:spLocks/>
          </p:cNvSpPr>
          <p:nvPr/>
        </p:nvSpPr>
        <p:spPr bwMode="auto">
          <a:xfrm>
            <a:off x="5334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Displacement vs Time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672815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6781800" cy="255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53200" y="16764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Clr>
                <a:schemeClr val="accent1"/>
              </a:buClr>
              <a:buSzPct val="90000"/>
              <a:defRPr/>
            </a:pPr>
            <a:r>
              <a:rPr lang="en-US" dirty="0" smtClean="0">
                <a:solidFill>
                  <a:srgbClr val="595959"/>
                </a:solidFill>
                <a:ea typeface="ＭＳ Ｐゴシック" pitchFamily="-108" charset="-128"/>
              </a:rPr>
              <a:t>Time = 0.46 seconds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chemeClr val="accent1"/>
              </a:buClr>
              <a:buSzPct val="90000"/>
              <a:defRPr/>
            </a:pPr>
            <a:r>
              <a:rPr lang="en-US" dirty="0" smtClean="0">
                <a:solidFill>
                  <a:srgbClr val="595959"/>
                </a:solidFill>
                <a:ea typeface="ＭＳ Ｐゴシック" pitchFamily="-108" charset="-128"/>
              </a:rPr>
              <a:t>Initial height = 1.61 m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chemeClr val="accent1"/>
              </a:buClr>
              <a:buSzPct val="90000"/>
              <a:defRPr/>
            </a:pPr>
            <a:r>
              <a:rPr lang="en-US" dirty="0" smtClean="0">
                <a:solidFill>
                  <a:srgbClr val="595959"/>
                </a:solidFill>
                <a:ea typeface="ＭＳ Ｐゴシック" pitchFamily="-108" charset="-128"/>
              </a:rPr>
              <a:t>Release point = 1.91 m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chemeClr val="accent1"/>
              </a:buClr>
              <a:buSzPct val="90000"/>
              <a:defRPr/>
            </a:pPr>
            <a:r>
              <a:rPr lang="en-US" dirty="0" smtClean="0">
                <a:solidFill>
                  <a:srgbClr val="595959"/>
                </a:solidFill>
                <a:ea typeface="ＭＳ Ｐゴシック" pitchFamily="-108" charset="-128"/>
              </a:rPr>
              <a:t>Max height = 2.12 m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chemeClr val="accent1"/>
              </a:buClr>
              <a:buSzPct val="90000"/>
              <a:defRPr/>
            </a:pPr>
            <a:r>
              <a:rPr lang="en-US" dirty="0" smtClean="0">
                <a:solidFill>
                  <a:srgbClr val="595959"/>
                </a:solidFill>
                <a:ea typeface="ＭＳ Ｐゴシック" pitchFamily="-108" charset="-128"/>
              </a:rPr>
              <a:t>Final height = 2.05 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4466272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Clr>
                <a:schemeClr val="accent1"/>
              </a:buClr>
              <a:buSzPct val="90000"/>
              <a:defRPr/>
            </a:pPr>
            <a:r>
              <a:rPr lang="en-US" dirty="0" smtClean="0">
                <a:solidFill>
                  <a:srgbClr val="595959"/>
                </a:solidFill>
                <a:ea typeface="ＭＳ Ｐゴシック" pitchFamily="-108" charset="-128"/>
              </a:rPr>
              <a:t>Time = 0.43 seconds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chemeClr val="accent1"/>
              </a:buClr>
              <a:buSzPct val="90000"/>
              <a:defRPr/>
            </a:pPr>
            <a:r>
              <a:rPr lang="en-US" dirty="0" smtClean="0">
                <a:solidFill>
                  <a:srgbClr val="595959"/>
                </a:solidFill>
                <a:ea typeface="ＭＳ Ｐゴシック" pitchFamily="-108" charset="-128"/>
              </a:rPr>
              <a:t>Initial height = 1.60 m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chemeClr val="accent1"/>
              </a:buClr>
              <a:buSzPct val="90000"/>
              <a:defRPr/>
            </a:pPr>
            <a:r>
              <a:rPr lang="en-US" dirty="0" smtClean="0">
                <a:solidFill>
                  <a:srgbClr val="595959"/>
                </a:solidFill>
                <a:ea typeface="ＭＳ Ｐゴシック" pitchFamily="-108" charset="-128"/>
              </a:rPr>
              <a:t>Release point = 1.82 m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chemeClr val="accent1"/>
              </a:buClr>
              <a:buSzPct val="90000"/>
              <a:defRPr/>
            </a:pPr>
            <a:r>
              <a:rPr lang="en-US" dirty="0" smtClean="0">
                <a:solidFill>
                  <a:srgbClr val="595959"/>
                </a:solidFill>
                <a:ea typeface="ＭＳ Ｐゴシック" pitchFamily="-108" charset="-128"/>
              </a:rPr>
              <a:t>Max height = 1.95 m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chemeClr val="accent1"/>
              </a:buClr>
              <a:buSzPct val="90000"/>
              <a:defRPr/>
            </a:pPr>
            <a:r>
              <a:rPr lang="en-US" dirty="0" smtClean="0">
                <a:solidFill>
                  <a:srgbClr val="595959"/>
                </a:solidFill>
                <a:ea typeface="ＭＳ Ｐゴシック" pitchFamily="-108" charset="-128"/>
              </a:rPr>
              <a:t>Final height = 1.72 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243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0" y="2057400"/>
            <a:ext cx="24193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1524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Higher dart throw		        Lower dart throw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 bwMode="auto">
          <a:xfrm>
            <a:off x="5334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Velocity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vs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Time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52600"/>
            <a:ext cx="4648201" cy="309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752600"/>
            <a:ext cx="46482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39775" y="4953000"/>
            <a:ext cx="7662863" cy="1828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Char char="S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rPr>
              <a:t>Max velocity of high dart = 7.928 m/s</a:t>
            </a:r>
          </a:p>
          <a:p>
            <a:pPr marL="800100" lvl="1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Char char="S"/>
            </a:pPr>
            <a:r>
              <a:rPr lang="en-US" sz="2000" noProof="0" dirty="0" smtClean="0">
                <a:solidFill>
                  <a:srgbClr val="595959"/>
                </a:solidFill>
                <a:ea typeface="ＭＳ Ｐゴシック" pitchFamily="-108" charset="-128"/>
                <a:cs typeface="ＭＳ Ｐゴシック" pitchFamily="-108" charset="-128"/>
              </a:rPr>
              <a:t>a = 67.63 m/s</a:t>
            </a:r>
            <a:r>
              <a:rPr lang="en-US" sz="2000" baseline="30000" noProof="0" dirty="0" smtClean="0">
                <a:solidFill>
                  <a:srgbClr val="595959"/>
                </a:solidFill>
                <a:ea typeface="ＭＳ Ｐゴシック" pitchFamily="-108" charset="-128"/>
                <a:cs typeface="ＭＳ Ｐゴシック" pitchFamily="-108" charset="-128"/>
              </a:rPr>
              <a:t>2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Char char="S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rPr>
              <a:t>Max velocity of low dart = 6.977 m/s</a:t>
            </a:r>
          </a:p>
          <a:p>
            <a:pPr marL="800100" lvl="1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B606"/>
              </a:buClr>
              <a:buSzPct val="90000"/>
              <a:buFont typeface="Wingdings" charset="2"/>
              <a:buChar char="S"/>
            </a:pPr>
            <a:r>
              <a:rPr lang="en-US" sz="2000" dirty="0" smtClean="0">
                <a:solidFill>
                  <a:srgbClr val="595959"/>
                </a:solidFill>
                <a:ea typeface="ＭＳ Ｐゴシック" pitchFamily="-108" charset="-128"/>
                <a:cs typeface="ＭＳ Ｐゴシック" pitchFamily="-108" charset="-128"/>
              </a:rPr>
              <a:t>a = 63.79 m/s</a:t>
            </a:r>
            <a:r>
              <a:rPr lang="en-US" sz="2000" baseline="30000" dirty="0" smtClean="0">
                <a:solidFill>
                  <a:srgbClr val="595959"/>
                </a:solidFill>
                <a:ea typeface="ＭＳ Ｐゴシック" pitchFamily="-108" charset="-128"/>
                <a:cs typeface="ＭＳ Ｐゴシック" pitchFamily="-108" charset="-128"/>
              </a:rPr>
              <a:t>2</a:t>
            </a:r>
            <a:endParaRPr lang="en-US" sz="2000" dirty="0" smtClean="0">
              <a:solidFill>
                <a:srgbClr val="595959"/>
              </a:solidFill>
              <a:ea typeface="ＭＳ Ｐゴシック" pitchFamily="-108" charset="-128"/>
              <a:cs typeface="ＭＳ Ｐゴシック" pitchFamily="-108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Char char="S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189"/>
            <a:ext cx="7662863" cy="963611"/>
          </a:xfrm>
        </p:spPr>
        <p:txBody>
          <a:bodyPr/>
          <a:lstStyle/>
          <a:p>
            <a:r>
              <a:rPr lang="en-US" dirty="0" smtClean="0"/>
              <a:t>Darts is an accuracy game</a:t>
            </a:r>
          </a:p>
          <a:p>
            <a:pPr lvl="1"/>
            <a:r>
              <a:rPr lang="en-US" dirty="0" smtClean="0"/>
              <a:t>Speed-accuracy trade-off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0" y="3810000"/>
            <a:ext cx="7772400" cy="235449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lvl="0" indent="-34290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80B606"/>
              </a:buClr>
              <a:buSzPct val="90000"/>
              <a:buFont typeface="Wingdings" charset="2"/>
              <a:buChar char="S"/>
            </a:pPr>
            <a:r>
              <a:rPr lang="en-US" sz="2200" dirty="0" smtClean="0">
                <a:solidFill>
                  <a:srgbClr val="595959"/>
                </a:solidFill>
                <a:ea typeface="ＭＳ Ｐゴシック" pitchFamily="-108" charset="-128"/>
              </a:rPr>
              <a:t>Many versions of darts</a:t>
            </a:r>
          </a:p>
          <a:p>
            <a:pPr marL="685800" lvl="1" indent="-3365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charset="2"/>
              <a:buChar char="S"/>
            </a:pPr>
            <a:r>
              <a:rPr lang="en-US" sz="2000" dirty="0" smtClean="0">
                <a:solidFill>
                  <a:srgbClr val="595959"/>
                </a:solidFill>
                <a:ea typeface="ＭＳ Ｐゴシック" pitchFamily="-108" charset="-128"/>
              </a:rPr>
              <a:t>American darts</a:t>
            </a:r>
          </a:p>
          <a:p>
            <a:pPr marL="685800" lvl="1" indent="-3365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charset="2"/>
              <a:buChar char="S"/>
            </a:pPr>
            <a:r>
              <a:rPr lang="en-US" sz="2000" dirty="0" smtClean="0">
                <a:solidFill>
                  <a:srgbClr val="595959"/>
                </a:solidFill>
                <a:ea typeface="ＭＳ Ｐゴシック" pitchFamily="-108" charset="-128"/>
              </a:rPr>
              <a:t>Archery darts</a:t>
            </a:r>
          </a:p>
          <a:p>
            <a:pPr marL="685800" lvl="1" indent="-3365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charset="2"/>
              <a:buChar char="S"/>
            </a:pPr>
            <a:r>
              <a:rPr lang="en-US" sz="2000" dirty="0" smtClean="0">
                <a:solidFill>
                  <a:srgbClr val="595959"/>
                </a:solidFill>
                <a:ea typeface="ＭＳ Ｐゴシック" pitchFamily="-108" charset="-128"/>
              </a:rPr>
              <a:t>Cricket</a:t>
            </a:r>
          </a:p>
          <a:p>
            <a:pPr marL="685800" lvl="1" indent="-3365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charset="2"/>
              <a:buChar char="S"/>
            </a:pPr>
            <a:r>
              <a:rPr lang="en-US" sz="2000" dirty="0" smtClean="0">
                <a:solidFill>
                  <a:srgbClr val="595959"/>
                </a:solidFill>
                <a:ea typeface="ＭＳ Ｐゴシック" pitchFamily="-108" charset="-128"/>
              </a:rPr>
              <a:t>Dart golf</a:t>
            </a:r>
          </a:p>
          <a:p>
            <a:pPr marL="685800" lvl="1" indent="-3365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charset="2"/>
              <a:buChar char="S"/>
            </a:pPr>
            <a:r>
              <a:rPr lang="en-US" sz="2000" dirty="0" smtClean="0">
                <a:solidFill>
                  <a:srgbClr val="595959"/>
                </a:solidFill>
                <a:ea typeface="ＭＳ Ｐゴシック" pitchFamily="-108" charset="-128"/>
              </a:rPr>
              <a:t>Round the clock</a:t>
            </a:r>
          </a:p>
          <a:p>
            <a:pPr marL="685800" lvl="1" indent="-3365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charset="2"/>
              <a:buChar char="S"/>
            </a:pPr>
            <a:endParaRPr lang="en-US" sz="2000" dirty="0" smtClean="0">
              <a:solidFill>
                <a:srgbClr val="595959"/>
              </a:solidFill>
              <a:ea typeface="ＭＳ Ｐゴシック" pitchFamily="-108" charset="-128"/>
            </a:endParaRPr>
          </a:p>
          <a:p>
            <a:pPr marL="685800" lvl="1" indent="-3365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charset="2"/>
              <a:buChar char="S"/>
            </a:pPr>
            <a:r>
              <a:rPr lang="en-US" sz="2000" dirty="0" smtClean="0">
                <a:solidFill>
                  <a:srgbClr val="595959"/>
                </a:solidFill>
                <a:ea typeface="ＭＳ Ｐゴシック" pitchFamily="-108" charset="-128"/>
              </a:rPr>
              <a:t>Fives</a:t>
            </a:r>
          </a:p>
          <a:p>
            <a:pPr marL="685800" lvl="1" indent="-3365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charset="2"/>
              <a:buChar char="S"/>
            </a:pPr>
            <a:r>
              <a:rPr lang="en-US" sz="2000" dirty="0" smtClean="0">
                <a:solidFill>
                  <a:srgbClr val="595959"/>
                </a:solidFill>
                <a:ea typeface="ＭＳ Ｐゴシック" pitchFamily="-108" charset="-128"/>
              </a:rPr>
              <a:t>Halve it</a:t>
            </a:r>
          </a:p>
          <a:p>
            <a:pPr marL="685800" lvl="1" indent="-3365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charset="2"/>
              <a:buChar char="S"/>
            </a:pPr>
            <a:r>
              <a:rPr lang="en-US" sz="2000" dirty="0" smtClean="0">
                <a:solidFill>
                  <a:srgbClr val="595959"/>
                </a:solidFill>
                <a:ea typeface="ＭＳ Ｐゴシック" pitchFamily="-108" charset="-128"/>
              </a:rPr>
              <a:t>Killer</a:t>
            </a:r>
          </a:p>
          <a:p>
            <a:pPr marL="685800" lvl="1" indent="-3365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charset="2"/>
              <a:buChar char="S"/>
            </a:pPr>
            <a:r>
              <a:rPr lang="en-US" sz="2000" dirty="0" smtClean="0">
                <a:solidFill>
                  <a:srgbClr val="595959"/>
                </a:solidFill>
                <a:ea typeface="ＭＳ Ｐゴシック" pitchFamily="-108" charset="-128"/>
              </a:rPr>
              <a:t>Shanghai</a:t>
            </a:r>
            <a:endParaRPr lang="en-US" sz="2000" dirty="0">
              <a:solidFill>
                <a:srgbClr val="595959"/>
              </a:solidFill>
              <a:ea typeface="ＭＳ Ｐゴシック" pitchFamily="-108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514600"/>
            <a:ext cx="7662863" cy="3522663"/>
          </a:xfrm>
        </p:spPr>
        <p:txBody>
          <a:bodyPr/>
          <a:lstStyle/>
          <a:p>
            <a:r>
              <a:rPr lang="en-US" dirty="0" smtClean="0"/>
              <a:t>Projection angle: </a:t>
            </a:r>
          </a:p>
          <a:p>
            <a:pPr lvl="1"/>
            <a:r>
              <a:rPr lang="en-US" dirty="0" err="1" smtClean="0"/>
              <a:t>Vx</a:t>
            </a:r>
            <a:r>
              <a:rPr lang="en-US" dirty="0" smtClean="0"/>
              <a:t> = </a:t>
            </a:r>
            <a:r>
              <a:rPr lang="en-US" dirty="0" err="1" smtClean="0"/>
              <a:t>Vcos</a:t>
            </a:r>
            <a:r>
              <a:rPr lang="el-GR" dirty="0" smtClean="0">
                <a:latin typeface="Calibri"/>
                <a:cs typeface="Calibri"/>
              </a:rPr>
              <a:t>Θ</a:t>
            </a:r>
            <a:endParaRPr lang="en-US" dirty="0" smtClean="0">
              <a:latin typeface="Calibri"/>
              <a:cs typeface="Calibri"/>
            </a:endParaRPr>
          </a:p>
          <a:p>
            <a:pPr lvl="1"/>
            <a:r>
              <a:rPr lang="el-GR" dirty="0" smtClean="0">
                <a:latin typeface="Calibri"/>
                <a:cs typeface="Calibri"/>
              </a:rPr>
              <a:t>Θ</a:t>
            </a:r>
            <a:r>
              <a:rPr lang="en-US" dirty="0" smtClean="0">
                <a:latin typeface="Calibri"/>
                <a:cs typeface="Calibri"/>
              </a:rPr>
              <a:t> = cos</a:t>
            </a:r>
            <a:r>
              <a:rPr lang="en-US" baseline="30000" dirty="0" smtClean="0">
                <a:latin typeface="Calibri"/>
                <a:cs typeface="Calibri"/>
              </a:rPr>
              <a:t>-1 </a:t>
            </a:r>
            <a:r>
              <a:rPr lang="en-US" dirty="0" smtClean="0">
                <a:latin typeface="Calibri"/>
                <a:cs typeface="Calibri"/>
              </a:rPr>
              <a:t>(8.286/8.444)</a:t>
            </a:r>
          </a:p>
          <a:p>
            <a:r>
              <a:rPr lang="en-US" dirty="0" smtClean="0"/>
              <a:t>Max velocity of high dart = 7.928 m/s</a:t>
            </a:r>
          </a:p>
          <a:p>
            <a:pPr lvl="1"/>
            <a:r>
              <a:rPr lang="el-GR" dirty="0" smtClean="0"/>
              <a:t>Θ</a:t>
            </a:r>
            <a:r>
              <a:rPr lang="en-US" dirty="0" smtClean="0"/>
              <a:t> = 23.99⁰</a:t>
            </a:r>
          </a:p>
          <a:p>
            <a:r>
              <a:rPr lang="en-US" dirty="0" smtClean="0"/>
              <a:t>Max velocity of low dart = 6.977 m/s</a:t>
            </a:r>
          </a:p>
          <a:p>
            <a:pPr lvl="1"/>
            <a:r>
              <a:rPr lang="el-GR" dirty="0" smtClean="0"/>
              <a:t>Θ</a:t>
            </a:r>
            <a:r>
              <a:rPr lang="en-US" dirty="0" smtClean="0"/>
              <a:t> = 6.80⁰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39775" y="2770188"/>
          <a:ext cx="7662864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15716"/>
                <a:gridCol w="1915716"/>
                <a:gridCol w="1915716"/>
                <a:gridCol w="191571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Formula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Higher Dart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Lower dart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Velocity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 = 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√ V</a:t>
                      </a:r>
                      <a:r>
                        <a:rPr lang="en-US" baseline="-25000" dirty="0" smtClean="0"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baseline="3000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+ 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V</a:t>
                      </a:r>
                      <a:r>
                        <a:rPr lang="en-US" baseline="-25000" dirty="0" smtClean="0">
                          <a:latin typeface="Calibri"/>
                          <a:cs typeface="Calibri"/>
                        </a:rPr>
                        <a:t>y</a:t>
                      </a:r>
                      <a:r>
                        <a:rPr lang="en-US" baseline="30000" dirty="0" smtClean="0">
                          <a:latin typeface="Calibri"/>
                          <a:cs typeface="Calibri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7.928 m/s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6.977 m/s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 = 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1.08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1.02 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Momentum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= </a:t>
                      </a:r>
                      <a:r>
                        <a:rPr lang="en-US" baseline="0" dirty="0" err="1" smtClean="0"/>
                        <a:t>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0.127 N•s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0.117 N•s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Kinetic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 = ½ mv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0.503 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0.389 J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 = </a:t>
                      </a:r>
                      <a:r>
                        <a:rPr lang="en-US" dirty="0" err="1" smtClean="0"/>
                        <a:t>mgh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0.286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514600"/>
            <a:ext cx="7662863" cy="3810000"/>
          </a:xfrm>
        </p:spPr>
        <p:txBody>
          <a:bodyPr/>
          <a:lstStyle/>
          <a:p>
            <a:r>
              <a:rPr lang="en-US" dirty="0" smtClean="0"/>
              <a:t>Release velocity of higher throws is greater than lower throws</a:t>
            </a:r>
          </a:p>
          <a:p>
            <a:r>
              <a:rPr lang="en-US" dirty="0" smtClean="0"/>
              <a:t>Release point of higher throws is greater than lower throws</a:t>
            </a:r>
          </a:p>
          <a:p>
            <a:pPr lvl="1"/>
            <a:r>
              <a:rPr lang="en-US" dirty="0" smtClean="0"/>
              <a:t>Possibly due to more shoulder flexion</a:t>
            </a:r>
          </a:p>
          <a:p>
            <a:r>
              <a:rPr lang="en-US" dirty="0" smtClean="0"/>
              <a:t>Projection angle of higher throws is greater than lower throws</a:t>
            </a:r>
          </a:p>
          <a:p>
            <a:r>
              <a:rPr lang="en-US" dirty="0" smtClean="0"/>
              <a:t>Too many variables to determine which has greatest impact</a:t>
            </a:r>
          </a:p>
          <a:p>
            <a:pPr lvl="1"/>
            <a:r>
              <a:rPr lang="en-US" dirty="0" smtClean="0"/>
              <a:t>Need a way to hold other variables constant during testing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Ongoing studies researching wrist motion, specifically the dart-throwing motion</a:t>
            </a:r>
          </a:p>
          <a:p>
            <a:pPr lvl="1"/>
            <a:r>
              <a:rPr lang="en-US" dirty="0" smtClean="0"/>
              <a:t>Explains how functional abilities in the corresponding planes of motion are affected by disease</a:t>
            </a:r>
          </a:p>
          <a:p>
            <a:pPr lvl="1"/>
            <a:r>
              <a:rPr lang="en-US" smtClean="0"/>
              <a:t>Found in everyday activities</a:t>
            </a:r>
            <a:endParaRPr lang="en-US" dirty="0" smtClean="0"/>
          </a:p>
          <a:p>
            <a:r>
              <a:rPr lang="en-US" dirty="0" smtClean="0"/>
              <a:t>Important for rehabilitation</a:t>
            </a:r>
          </a:p>
          <a:p>
            <a:pPr lvl="1"/>
            <a:r>
              <a:rPr lang="en-US" dirty="0" smtClean="0"/>
              <a:t>Improve range of motion and strength within the plane of motion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Crisco JJ, Coburn JC, Moore DC, </a:t>
            </a:r>
            <a:r>
              <a:rPr lang="en-US" sz="1600" dirty="0" err="1" smtClean="0"/>
              <a:t>Akelman</a:t>
            </a:r>
            <a:r>
              <a:rPr lang="en-US" sz="1600" dirty="0" smtClean="0"/>
              <a:t> E, Weiss AP, Wolfe SW. In vivo </a:t>
            </a:r>
            <a:r>
              <a:rPr lang="en-US" sz="1600" dirty="0" err="1" smtClean="0"/>
              <a:t>radiocarpal</a:t>
            </a:r>
            <a:r>
              <a:rPr lang="en-US" sz="1600" dirty="0" smtClean="0"/>
              <a:t> kinematics and the dart thrower's motion. J Bone Joint </a:t>
            </a:r>
            <a:r>
              <a:rPr lang="en-US" sz="1600" dirty="0" err="1" smtClean="0"/>
              <a:t>Surg</a:t>
            </a:r>
            <a:r>
              <a:rPr lang="en-US" sz="1600" dirty="0" smtClean="0"/>
              <a:t> Am. 2005 Dec;87(12):2729-40.</a:t>
            </a:r>
          </a:p>
          <a:p>
            <a:r>
              <a:rPr lang="en-US" sz="1600" dirty="0" smtClean="0"/>
              <a:t>“Darts.” Wikipedia. &lt;http://en.wikipedia.org/wiki/Darts&gt;</a:t>
            </a:r>
          </a:p>
          <a:p>
            <a:r>
              <a:rPr lang="en-US" sz="1600" dirty="0" err="1" smtClean="0"/>
              <a:t>Lenn</a:t>
            </a:r>
            <a:r>
              <a:rPr lang="en-US" sz="1600" dirty="0" smtClean="0"/>
              <a:t>, Jay D. (2012) Mapping the dart thrower’s arc. AAOS </a:t>
            </a:r>
            <a:r>
              <a:rPr lang="en-US" sz="1600" i="1" dirty="0" smtClean="0"/>
              <a:t>Now. </a:t>
            </a:r>
            <a:r>
              <a:rPr lang="en-US" sz="1600" dirty="0" smtClean="0"/>
              <a:t>January 2011 Issue.</a:t>
            </a:r>
          </a:p>
          <a:p>
            <a:r>
              <a:rPr lang="en-US" sz="1600" dirty="0" err="1" smtClean="0"/>
              <a:t>Orthogate</a:t>
            </a:r>
            <a:r>
              <a:rPr lang="en-US" sz="1600" dirty="0" smtClean="0"/>
              <a:t>. &lt;http://www.orthogate.org/patient-education/hand/guyons-canal-syndrome.html&gt;</a:t>
            </a:r>
          </a:p>
          <a:p>
            <a:r>
              <a:rPr lang="en-US" sz="1600" dirty="0" smtClean="0"/>
              <a:t>Shoulder articulations. &lt;http://www.exrx.net/Articulations/Shoulder.html&gt;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tbo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447800"/>
            <a:ext cx="6324600" cy="470550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1066800" y="5562600"/>
            <a:ext cx="6900863" cy="11160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Char char="S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rPr>
              <a:t>Stretch shortening cycle</a:t>
            </a:r>
          </a:p>
          <a:p>
            <a:pPr marL="685800" marR="0" lvl="1" indent="-3365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charset="2"/>
              <a:buChar char="S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Active stretching of a muscle followed by an immediate shortening of the same muscle</a:t>
            </a:r>
          </a:p>
        </p:txBody>
      </p:sp>
      <p:pic>
        <p:nvPicPr>
          <p:cNvPr id="8" name="Bullseye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19200" y="1219200"/>
            <a:ext cx="6705600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739775" y="1371600"/>
            <a:ext cx="7662863" cy="1438275"/>
          </a:xfrm>
          <a:prstGeom prst="rect">
            <a:avLst/>
          </a:prstGeom>
        </p:spPr>
        <p:txBody>
          <a:bodyPr/>
          <a:lstStyle/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Char char="S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Preparation phase</a:t>
            </a:r>
          </a:p>
          <a:p>
            <a:pPr marL="685800" marR="0" lvl="1" indent="-3365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charset="2"/>
              <a:buChar char="S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Increases the acceleration path of the object</a:t>
            </a:r>
          </a:p>
          <a:p>
            <a:pPr marL="685800" marR="0" lvl="1" indent="-3365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charset="2"/>
              <a:buChar char="S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Increases length of muscles responsible for the action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4925" y="2819400"/>
            <a:ext cx="28098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819400"/>
            <a:ext cx="28670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4038600" y="4191000"/>
            <a:ext cx="914400" cy="45292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739775" y="1371600"/>
            <a:ext cx="7662863" cy="15906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Char char="S"/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rPr>
              <a:t>Action phase</a:t>
            </a:r>
          </a:p>
          <a:p>
            <a:pPr marL="685800" marR="0" lvl="1" indent="-3365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charset="2"/>
              <a:buChar char="S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Range of motion principle</a:t>
            </a:r>
          </a:p>
          <a:p>
            <a:pPr marL="685800" marR="0" lvl="1" indent="-3365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charset="2"/>
              <a:buChar char="S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Elbow extension and wrist radial/ulnar deviation with slight shoulder flexion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pitchFamily="-108" charset="-128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325" y="2924175"/>
            <a:ext cx="28098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0175" y="2895600"/>
            <a:ext cx="27908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4114800" y="4271473"/>
            <a:ext cx="914400" cy="45292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muscles</a:t>
            </a:r>
            <a:endParaRPr lang="en-US" dirty="0"/>
          </a:p>
        </p:txBody>
      </p:sp>
      <p:pic>
        <p:nvPicPr>
          <p:cNvPr id="5" name="Picture 4" descr="elbow_anatom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438400"/>
            <a:ext cx="4191000" cy="4191000"/>
          </a:xfrm>
          <a:prstGeom prst="rect">
            <a:avLst/>
          </a:prstGeom>
        </p:spPr>
      </p:pic>
      <p:pic>
        <p:nvPicPr>
          <p:cNvPr id="6" name="Picture 5" descr="shoulder_anatomy_musc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365829"/>
            <a:ext cx="3581400" cy="42635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muscles</a:t>
            </a:r>
            <a:endParaRPr lang="en-US" dirty="0"/>
          </a:p>
        </p:txBody>
      </p:sp>
      <p:pic>
        <p:nvPicPr>
          <p:cNvPr id="7" name="Picture 6" descr="shoulder_anatomy_nerv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743200"/>
            <a:ext cx="4953000" cy="362871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47" y="1447800"/>
            <a:ext cx="902965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Displacement </a:t>
            </a:r>
            <a:r>
              <a:rPr lang="en-US" dirty="0" err="1" smtClean="0"/>
              <a:t>vs</a:t>
            </a:r>
            <a:r>
              <a:rPr lang="en-US" dirty="0" smtClean="0"/>
              <a:t> Time</a:t>
            </a:r>
            <a:endParaRPr lang="en-US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685800" y="5181600"/>
            <a:ext cx="7662863" cy="9048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90000"/>
              <a:tabLst/>
              <a:defRPr/>
            </a:pPr>
            <a:r>
              <a:rPr lang="en-US" sz="2000" dirty="0" smtClean="0">
                <a:solidFill>
                  <a:srgbClr val="595959"/>
                </a:solidFill>
                <a:ea typeface="ＭＳ Ｐゴシック" pitchFamily="-108" charset="-128"/>
              </a:rPr>
              <a:t>Total time = 0.42 seconds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90000"/>
              <a:tabLst/>
              <a:defRPr/>
            </a:pPr>
            <a:r>
              <a:rPr lang="en-US" sz="2000" dirty="0" smtClean="0">
                <a:solidFill>
                  <a:srgbClr val="595959"/>
                </a:solidFill>
                <a:ea typeface="ＭＳ Ｐゴシック" pitchFamily="-108" charset="-128"/>
              </a:rPr>
              <a:t>Distance traveled (horizontally) = 2.528m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90000"/>
              <a:tabLst/>
              <a:defRPr/>
            </a:pPr>
            <a:r>
              <a:rPr lang="en-US" sz="2000" dirty="0" smtClean="0">
                <a:solidFill>
                  <a:srgbClr val="595959"/>
                </a:solidFill>
                <a:ea typeface="ＭＳ Ｐゴシック" pitchFamily="-108" charset="-128"/>
              </a:rPr>
              <a:t>Initial height = 1.579m			Release point = 1.823m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chemeClr val="accent1"/>
              </a:buClr>
              <a:buSzPct val="90000"/>
            </a:pPr>
            <a:r>
              <a:rPr lang="en-US" sz="2000" dirty="0" smtClean="0">
                <a:solidFill>
                  <a:srgbClr val="595959"/>
                </a:solidFill>
                <a:ea typeface="ＭＳ Ｐゴシック" pitchFamily="-108" charset="-128"/>
              </a:rPr>
              <a:t>Max height = 1.941m			Final height = 1.854m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pitchFamily="-108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852</Words>
  <Application>Microsoft Office PowerPoint</Application>
  <PresentationFormat>On-screen Show (4:3)</PresentationFormat>
  <Paragraphs>147</Paragraphs>
  <Slides>24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Genesis</vt:lpstr>
      <vt:lpstr>Muscle Function and Kinematics of Dart Throwing</vt:lpstr>
      <vt:lpstr>Introduction</vt:lpstr>
      <vt:lpstr>PowerPoint Presentation</vt:lpstr>
      <vt:lpstr>PowerPoint Presentation</vt:lpstr>
      <vt:lpstr>PowerPoint Presentation</vt:lpstr>
      <vt:lpstr>PowerPoint Presentation</vt:lpstr>
      <vt:lpstr>Important muscles</vt:lpstr>
      <vt:lpstr>Important muscles</vt:lpstr>
      <vt:lpstr>Displacement vs Time</vt:lpstr>
      <vt:lpstr>PowerPoint Presentation</vt:lpstr>
      <vt:lpstr>PowerPoint Presentation</vt:lpstr>
      <vt:lpstr>Calculations at release</vt:lpstr>
      <vt:lpstr>Calculations at release</vt:lpstr>
      <vt:lpstr>Calculations at release</vt:lpstr>
      <vt:lpstr>Comparison of multiple throws</vt:lpstr>
      <vt:lpstr>PowerPoint Presentation</vt:lpstr>
      <vt:lpstr>PowerPoint Presentation</vt:lpstr>
      <vt:lpstr>PowerPoint Presentation</vt:lpstr>
      <vt:lpstr>PowerPoint Presentation</vt:lpstr>
      <vt:lpstr>Projection angle</vt:lpstr>
      <vt:lpstr>Calculations</vt:lpstr>
      <vt:lpstr>Conclusions</vt:lpstr>
      <vt:lpstr>Clinical Significance</vt:lpstr>
      <vt:lpstr>References</vt:lpstr>
    </vt:vector>
  </TitlesOfParts>
  <Company>Drexel 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 Function and Kinematics of Dart Throwing</dc:title>
  <dc:creator>Will</dc:creator>
  <cp:lastModifiedBy>Penn Libraries User</cp:lastModifiedBy>
  <cp:revision>145</cp:revision>
  <dcterms:created xsi:type="dcterms:W3CDTF">2012-04-09T15:47:27Z</dcterms:created>
  <dcterms:modified xsi:type="dcterms:W3CDTF">2012-04-12T17:05:42Z</dcterms:modified>
</cp:coreProperties>
</file>