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66" r:id="rId13"/>
    <p:sldId id="267" r:id="rId14"/>
    <p:sldId id="270" r:id="rId15"/>
    <p:sldId id="273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8830-CBA2-BD4A-A3A7-79FEDA5F98B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61B44-4590-514A-84C2-9F177BC67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jessbanda.files.wordpress.com</a:t>
            </a:r>
            <a:r>
              <a:rPr lang="en-US" dirty="0" smtClean="0"/>
              <a:t>/2009/08/</a:t>
            </a:r>
            <a:r>
              <a:rPr lang="en-US" dirty="0" err="1" smtClean="0"/>
              <a:t>rotators.jpg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www.discussfastpitch.com</a:t>
            </a:r>
            <a:r>
              <a:rPr lang="en-US" dirty="0" smtClean="0"/>
              <a:t>/kens-softball-tips/1910-using-big-muscles-pitching.html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61B44-4590-514A-84C2-9F177BC673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25CAD19-6D06-9E45-AB7A-EF79038152C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90FE51-2B37-D540-A704-34BFB42D559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rthoinfo.aaos.org/topic.cfm?topic=A00635" TargetMode="External"/><Relationship Id="rId3" Type="http://schemas.openxmlformats.org/officeDocument/2006/relationships/hyperlink" Target="http://www.ncbi.nlm.nih.gov/pmc/articles/PMC344508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Liz Tucker</a:t>
            </a:r>
          </a:p>
          <a:p>
            <a:r>
              <a:rPr lang="en-US" dirty="0" smtClean="0"/>
              <a:t>Dr. Rome</a:t>
            </a:r>
          </a:p>
          <a:p>
            <a:r>
              <a:rPr lang="en-US" dirty="0" err="1" smtClean="0"/>
              <a:t>Biol</a:t>
            </a:r>
            <a:r>
              <a:rPr lang="en-US" dirty="0" smtClean="0"/>
              <a:t> 438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Biomechanics and Health Risks of Pitching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5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68799" cy="4525963"/>
          </a:xfrm>
        </p:spPr>
        <p:txBody>
          <a:bodyPr numCol="1">
            <a:normAutofit lnSpcReduction="10000"/>
          </a:bodyPr>
          <a:lstStyle/>
          <a:p>
            <a:r>
              <a:rPr lang="en-US" dirty="0" smtClean="0"/>
              <a:t>Fastball</a:t>
            </a:r>
          </a:p>
          <a:p>
            <a:pPr lvl="1"/>
            <a:r>
              <a:rPr lang="en-US" dirty="0" smtClean="0"/>
              <a:t>Thrown for speed</a:t>
            </a:r>
          </a:p>
          <a:p>
            <a:pPr lvl="1"/>
            <a:r>
              <a:rPr lang="en-US" dirty="0" smtClean="0"/>
              <a:t>Wrist flexion and grip cause backspin on the ball</a:t>
            </a:r>
          </a:p>
          <a:p>
            <a:r>
              <a:rPr lang="en-US" dirty="0" smtClean="0"/>
              <a:t>Curveball</a:t>
            </a:r>
          </a:p>
          <a:p>
            <a:pPr lvl="1"/>
            <a:r>
              <a:rPr lang="en-US" dirty="0" smtClean="0"/>
              <a:t>Thrown for movement</a:t>
            </a:r>
          </a:p>
          <a:p>
            <a:pPr lvl="1"/>
            <a:r>
              <a:rPr lang="en-US" dirty="0" smtClean="0"/>
              <a:t>Desire a 12’-6’ drop caused by forward spin</a:t>
            </a:r>
          </a:p>
          <a:p>
            <a:r>
              <a:rPr lang="en-US" dirty="0" smtClean="0"/>
              <a:t>Change up</a:t>
            </a:r>
          </a:p>
          <a:p>
            <a:pPr lvl="1"/>
            <a:r>
              <a:rPr lang="en-US" dirty="0" smtClean="0"/>
              <a:t>Off speed pitch</a:t>
            </a:r>
          </a:p>
          <a:p>
            <a:pPr lvl="1"/>
            <a:r>
              <a:rPr lang="en-US" dirty="0" smtClean="0"/>
              <a:t>Grip and position of ball in palm decrease velocity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158" y="2911345"/>
            <a:ext cx="1815404" cy="1797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158" y="1364232"/>
            <a:ext cx="1815404" cy="1547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58" y="4708864"/>
            <a:ext cx="1815404" cy="20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8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8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35200" y="1417638"/>
            <a:ext cx="4781982" cy="54403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Center of mass established for upper arm, forearm, and hand</a:t>
            </a:r>
          </a:p>
          <a:p>
            <a:pPr lvl="1"/>
            <a:r>
              <a:rPr lang="en-US" dirty="0"/>
              <a:t>X= position of </a:t>
            </a:r>
            <a:r>
              <a:rPr lang="en-US" dirty="0" smtClean="0"/>
              <a:t>proximal </a:t>
            </a:r>
            <a:r>
              <a:rPr lang="en-US" dirty="0"/>
              <a:t>joint + center of mass for the segment (constant) (position of distal joint – position of proximal joint</a:t>
            </a:r>
          </a:p>
          <a:p>
            <a:pPr lvl="1"/>
            <a:r>
              <a:rPr lang="en-US" dirty="0"/>
              <a:t>Y= position of </a:t>
            </a:r>
            <a:r>
              <a:rPr lang="en-US" dirty="0" smtClean="0"/>
              <a:t>proximal </a:t>
            </a:r>
            <a:r>
              <a:rPr lang="en-US" dirty="0"/>
              <a:t>joint + center of mass for the segment (constant) (position of proximal joint- position of distal joint)</a:t>
            </a:r>
          </a:p>
          <a:p>
            <a:r>
              <a:rPr lang="en-US" dirty="0" smtClean="0"/>
              <a:t>X and Y velocities and accelerations- logger pro.</a:t>
            </a:r>
          </a:p>
          <a:p>
            <a:r>
              <a:rPr lang="en-US" dirty="0" smtClean="0"/>
              <a:t>Net velocities and accelerations were acquired by taking the change in the added vectors between each of the time points.  </a:t>
            </a:r>
          </a:p>
          <a:p>
            <a:r>
              <a:rPr lang="en-US" dirty="0" smtClean="0"/>
              <a:t>The average velocity over the Arm Acceleration was used to calculate the Force</a:t>
            </a:r>
            <a:endParaRPr lang="en-US" dirty="0"/>
          </a:p>
        </p:txBody>
      </p:sp>
      <p:pic>
        <p:nvPicPr>
          <p:cNvPr id="4" name="Picture 3" descr="Screen Shot 2014-04-24 at 1.2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4135201" cy="30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1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794"/>
            <a:ext cx="8229600" cy="1143000"/>
          </a:xfrm>
        </p:spPr>
        <p:txBody>
          <a:bodyPr/>
          <a:lstStyle/>
          <a:p>
            <a:r>
              <a:rPr lang="en-US" dirty="0" smtClean="0"/>
              <a:t>Fastball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068" y="1276176"/>
            <a:ext cx="8944703" cy="53423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Force = ma</a:t>
            </a:r>
          </a:p>
          <a:p>
            <a:pPr lvl="1"/>
            <a:r>
              <a:rPr lang="en-US" dirty="0" smtClean="0"/>
              <a:t>Upper arm- (segment weight/ total body weight)* Body weight + mass of the ball)* Average Acceleration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97.5225Kg*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0.028+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0.142Kg)*27.311m/s</a:t>
            </a:r>
            <a:r>
              <a:rPr lang="en-US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78.453N</a:t>
            </a:r>
            <a:endParaRPr lang="en-US" dirty="0" smtClean="0"/>
          </a:p>
          <a:p>
            <a:pPr lvl="1"/>
            <a:r>
              <a:rPr lang="en-US" dirty="0" smtClean="0"/>
              <a:t>Forearm-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0.016*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97.5225kg+0.142Kg)*34.161m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258.155 N</a:t>
            </a:r>
          </a:p>
          <a:p>
            <a:pPr lvl="1"/>
            <a:r>
              <a:rPr lang="en-US" dirty="0" smtClean="0"/>
              <a:t>Wrist-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(0.006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97.5225Kg*.142Kg)*90.288m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/s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65.652 N</a:t>
            </a:r>
            <a:endParaRPr lang="en-US" dirty="0" smtClean="0"/>
          </a:p>
          <a:p>
            <a:pPr lvl="1"/>
            <a:r>
              <a:rPr lang="en-US" dirty="0" smtClean="0"/>
              <a:t>Total measured* force from arm on ball-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(0.05*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97.5225Kg+0.142Kg)*90.288m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/s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453.078 N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Torque= F</a:t>
            </a:r>
            <a:r>
              <a:rPr lang="en-US" baseline="-25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*r (distance from center of mass to the joint)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Upper arm= 78.453 N* .561 m= 44.007 N*m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Forearm=  58.155 N * .293 m= 58.448 N*m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Wrist= 65.652 N *.092 m= 6.063 N*m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4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Fastball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1011"/>
            <a:ext cx="8229600" cy="4940237"/>
          </a:xfrm>
        </p:spPr>
        <p:txBody>
          <a:bodyPr>
            <a:normAutofit/>
          </a:bodyPr>
          <a:lstStyle/>
          <a:p>
            <a:r>
              <a:rPr lang="en-US" dirty="0" smtClean="0"/>
              <a:t>Work= Force * Distance</a:t>
            </a:r>
            <a:endParaRPr lang="en-US" dirty="0"/>
          </a:p>
          <a:p>
            <a:pPr lvl="1"/>
            <a:r>
              <a:rPr lang="en-US" dirty="0"/>
              <a:t>Upper arm- </a:t>
            </a:r>
            <a:r>
              <a:rPr lang="en-US" dirty="0" err="1" smtClean="0"/>
              <a:t>Force</a:t>
            </a:r>
            <a:r>
              <a:rPr lang="en-US" baseline="-25000" dirty="0" err="1" smtClean="0"/>
              <a:t>UA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Acc</a:t>
            </a:r>
            <a:r>
              <a:rPr lang="en-US" dirty="0" smtClean="0"/>
              <a:t> N*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displacement</a:t>
            </a:r>
            <a:r>
              <a:rPr lang="en-US" baseline="-25000" dirty="0" smtClean="0"/>
              <a:t> of UA</a:t>
            </a:r>
            <a:r>
              <a:rPr lang="en-US" dirty="0" smtClean="0"/>
              <a:t> (</a:t>
            </a:r>
            <a:r>
              <a:rPr lang="en-US" dirty="0" err="1" smtClean="0"/>
              <a:t>sqrt</a:t>
            </a:r>
            <a:r>
              <a:rPr lang="en-US" dirty="0" smtClean="0"/>
              <a:t> (x</a:t>
            </a:r>
            <a:r>
              <a:rPr lang="en-US" baseline="-25000" dirty="0" smtClean="0"/>
              <a:t>2</a:t>
            </a:r>
            <a:r>
              <a:rPr lang="en-US" dirty="0" smtClean="0"/>
              <a:t>-x</a:t>
            </a:r>
            <a:r>
              <a:rPr lang="en-US" baseline="-25000" dirty="0" smtClean="0"/>
              <a:t>1</a:t>
            </a:r>
            <a:r>
              <a:rPr lang="en-US" dirty="0" smtClean="0"/>
              <a:t>)^2+ (y</a:t>
            </a:r>
            <a:r>
              <a:rPr lang="en-US" baseline="-25000" dirty="0" smtClean="0"/>
              <a:t>2</a:t>
            </a:r>
            <a:r>
              <a:rPr lang="en-US" dirty="0" smtClean="0"/>
              <a:t>-y</a:t>
            </a:r>
            <a:r>
              <a:rPr lang="en-US" baseline="-25000" dirty="0" smtClean="0"/>
              <a:t>1</a:t>
            </a:r>
            <a:r>
              <a:rPr lang="en-US" dirty="0"/>
              <a:t>)^</a:t>
            </a:r>
            <a:r>
              <a:rPr lang="en-US" dirty="0" smtClean="0"/>
              <a:t>2)=66.325 J</a:t>
            </a:r>
          </a:p>
          <a:p>
            <a:r>
              <a:rPr lang="en-US" dirty="0" smtClean="0"/>
              <a:t>Power= Work/ time</a:t>
            </a:r>
          </a:p>
          <a:p>
            <a:pPr lvl="1"/>
            <a:r>
              <a:rPr lang="en-US" dirty="0" smtClean="0"/>
              <a:t>Upper arm- 66.325 J /.320 s= 207.269 Watts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12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497" y="4826675"/>
            <a:ext cx="78236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Work done on the ball: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Fastball</a:t>
            </a:r>
            <a:r>
              <a:rPr lang="en-US" smtClean="0"/>
              <a:t>: 922.0 </a:t>
            </a:r>
            <a:r>
              <a:rPr lang="en-US" dirty="0" smtClean="0"/>
              <a:t>J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Curve: 682.2 J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Change up: 960.8 J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Interesting </a:t>
            </a:r>
            <a:r>
              <a:rPr lang="en-US" dirty="0" smtClean="0"/>
              <a:t>to note where more work is done in the deceleration.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This is actually where the most damage is don</a:t>
            </a:r>
            <a:r>
              <a:rPr lang="fr-FR" dirty="0" smtClean="0"/>
              <a:t>e.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20378"/>
              </p:ext>
            </p:extLst>
          </p:nvPr>
        </p:nvGraphicFramePr>
        <p:xfrm>
          <a:off x="145982" y="1284731"/>
          <a:ext cx="8798046" cy="33578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4184"/>
                <a:gridCol w="534184"/>
                <a:gridCol w="442936"/>
                <a:gridCol w="325362"/>
                <a:gridCol w="534184"/>
                <a:gridCol w="496028"/>
                <a:gridCol w="442340"/>
                <a:gridCol w="534184"/>
                <a:gridCol w="496028"/>
                <a:gridCol w="442340"/>
                <a:gridCol w="418529"/>
                <a:gridCol w="442936"/>
                <a:gridCol w="325362"/>
                <a:gridCol w="418529"/>
                <a:gridCol w="496028"/>
                <a:gridCol w="442340"/>
                <a:gridCol w="534184"/>
                <a:gridCol w="496028"/>
                <a:gridCol w="442340"/>
              </a:tblGrid>
              <a:tr h="49799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Acceleration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Deceleration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99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Torque (N*m)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work (J)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power (Watts)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Torque (N*m)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work (J)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power (Watts)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314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u.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F.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wrist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u.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F.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wrist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u.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F.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wrist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u.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F.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wrist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u.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F.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wrist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u.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F.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wrist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</a:tr>
              <a:tr h="52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Fastball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44.01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66.24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66.33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133.60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207.27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207.00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417.51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19.22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70.13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108.86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184.56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286.48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142.65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</a:tr>
              <a:tr h="52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Curve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30.22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84.19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130.07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91.56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255.11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43.89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49.45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206.65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249.75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139.46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>
                    <a:solidFill>
                      <a:srgbClr val="FFFF00"/>
                    </a:solidFill>
                  </a:tcPr>
                </a:tc>
              </a:tr>
              <a:tr h="52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Changeup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109.31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182.04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186.92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139.23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455.09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467.29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348.06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98.18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92.63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168.54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128.40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367.59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668.83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509.51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70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5464" y="1600200"/>
            <a:ext cx="4336511" cy="4525963"/>
          </a:xfrm>
        </p:spPr>
        <p:txBody>
          <a:bodyPr/>
          <a:lstStyle/>
          <a:p>
            <a:r>
              <a:rPr lang="en-US" dirty="0" smtClean="0"/>
              <a:t>SLAP tears</a:t>
            </a:r>
          </a:p>
          <a:p>
            <a:pPr lvl="1"/>
            <a:r>
              <a:rPr lang="en-US" dirty="0" smtClean="0"/>
              <a:t>Superior </a:t>
            </a:r>
            <a:r>
              <a:rPr lang="en-US" dirty="0" err="1" smtClean="0"/>
              <a:t>labral</a:t>
            </a:r>
            <a:r>
              <a:rPr lang="en-US" dirty="0" smtClean="0"/>
              <a:t> tear from anterior to posterior</a:t>
            </a:r>
          </a:p>
          <a:p>
            <a:pPr lvl="1"/>
            <a:r>
              <a:rPr lang="en-US" dirty="0" smtClean="0"/>
              <a:t> tear where the biceps tendon meets the Labrum</a:t>
            </a:r>
          </a:p>
          <a:p>
            <a:r>
              <a:rPr lang="en-US" dirty="0" smtClean="0"/>
              <a:t>Biceps tendinitis and tears</a:t>
            </a:r>
          </a:p>
          <a:p>
            <a:r>
              <a:rPr lang="en-US" dirty="0" smtClean="0"/>
              <a:t>Rotator cuff tendinitis and tears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0386"/>
            <a:ext cx="3357605" cy="3266242"/>
          </a:xfrm>
          <a:prstGeom prst="rect">
            <a:avLst/>
          </a:prstGeom>
        </p:spPr>
      </p:pic>
      <p:pic>
        <p:nvPicPr>
          <p:cNvPr id="4" name="Picture 3" descr="A00635F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96" y="1417637"/>
            <a:ext cx="4658578" cy="25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1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27648" y="1425012"/>
            <a:ext cx="445329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Happen gradually</a:t>
            </a:r>
          </a:p>
          <a:p>
            <a:r>
              <a:rPr lang="en-US" dirty="0" smtClean="0"/>
              <a:t>Flexor Tendonitis</a:t>
            </a:r>
          </a:p>
          <a:p>
            <a:pPr lvl="1"/>
            <a:r>
              <a:rPr lang="en-US" dirty="0" smtClean="0"/>
              <a:t>Irritation of the tendons</a:t>
            </a:r>
          </a:p>
          <a:p>
            <a:r>
              <a:rPr lang="en-US" dirty="0" smtClean="0"/>
              <a:t>Ulnar Collateral Ligament (UCL)</a:t>
            </a:r>
          </a:p>
          <a:p>
            <a:pPr lvl="1"/>
            <a:r>
              <a:rPr lang="en-US" dirty="0" smtClean="0"/>
              <a:t>Minor damage to tear</a:t>
            </a:r>
          </a:p>
          <a:p>
            <a:pPr lvl="1"/>
            <a:r>
              <a:rPr lang="en-US" dirty="0" smtClean="0"/>
              <a:t>Tommy Johns</a:t>
            </a:r>
          </a:p>
          <a:p>
            <a:r>
              <a:rPr lang="en-US" dirty="0" smtClean="0"/>
              <a:t>Valgus Extension Overload</a:t>
            </a:r>
          </a:p>
          <a:p>
            <a:pPr lvl="1"/>
            <a:r>
              <a:rPr lang="en-US" dirty="0" smtClean="0"/>
              <a:t>Degeneration of cartilage</a:t>
            </a:r>
          </a:p>
          <a:p>
            <a:pPr lvl="1"/>
            <a:r>
              <a:rPr lang="en-US" dirty="0" smtClean="0"/>
              <a:t>Bone spurs</a:t>
            </a:r>
          </a:p>
        </p:txBody>
      </p:sp>
      <p:pic>
        <p:nvPicPr>
          <p:cNvPr id="4" name="Picture 3" descr="A00644F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616"/>
            <a:ext cx="4087519" cy="31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5239" y="4166465"/>
            <a:ext cx="5383070" cy="26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more samples.</a:t>
            </a:r>
          </a:p>
          <a:p>
            <a:r>
              <a:rPr lang="en-US" dirty="0" smtClean="0"/>
              <a:t>Integrations of all body parts into a kinetic chain.</a:t>
            </a:r>
          </a:p>
          <a:p>
            <a:r>
              <a:rPr lang="en-US" dirty="0" smtClean="0"/>
              <a:t>Re-film from different angles in order to quantify the rotation of the </a:t>
            </a:r>
            <a:r>
              <a:rPr lang="en-US" dirty="0" err="1" smtClean="0"/>
              <a:t>humerus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Film so that the way grip affects ball spin and rotation.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73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American Academy of Orthopedic Surgeons. “Elbow Injuries in the Throwing </a:t>
            </a:r>
            <a:r>
              <a:rPr lang="en-US" dirty="0" err="1" smtClean="0"/>
              <a:t>Athlete.”March</a:t>
            </a:r>
            <a:r>
              <a:rPr lang="en-US" dirty="0" smtClean="0"/>
              <a:t> 2013</a:t>
            </a:r>
            <a:r>
              <a:rPr lang="en-US" dirty="0"/>
              <a:t>. http://</a:t>
            </a:r>
            <a:r>
              <a:rPr lang="en-US" dirty="0" err="1"/>
              <a:t>orthoinfo.aaos.org</a:t>
            </a:r>
            <a:r>
              <a:rPr lang="en-US" dirty="0"/>
              <a:t>/</a:t>
            </a:r>
            <a:r>
              <a:rPr lang="en-US" dirty="0" err="1"/>
              <a:t>topic.cfm?topic</a:t>
            </a:r>
            <a:r>
              <a:rPr lang="en-US" dirty="0"/>
              <a:t>=A00644.</a:t>
            </a:r>
            <a:endParaRPr lang="en-US" dirty="0" smtClean="0"/>
          </a:p>
          <a:p>
            <a:r>
              <a:rPr lang="en-US" dirty="0"/>
              <a:t>American Academy of Orthopedic Surgeons. </a:t>
            </a:r>
            <a:r>
              <a:rPr lang="en-US" dirty="0" smtClean="0"/>
              <a:t>“Shoulder </a:t>
            </a:r>
            <a:r>
              <a:rPr lang="en-US" dirty="0"/>
              <a:t>Injuries in the Throwing </a:t>
            </a:r>
            <a:r>
              <a:rPr lang="en-US" dirty="0" err="1"/>
              <a:t>Athlete.”March</a:t>
            </a:r>
            <a:r>
              <a:rPr lang="en-US" dirty="0"/>
              <a:t> 2013.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://orthoinfo.aaos.org/topic.cfm?topic=</a:t>
            </a:r>
            <a:r>
              <a:rPr lang="en-US" dirty="0" smtClean="0">
                <a:hlinkClick r:id="rId2"/>
              </a:rPr>
              <a:t>A00635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Seroyer</a:t>
            </a:r>
            <a:r>
              <a:rPr lang="en-US" dirty="0" smtClean="0"/>
              <a:t> et Al. “The Kinetic Chain in Overhand Pitching: Its Potential Role for Performance Enhancement and Injury Prevention.” Sports Health: A Multidisciplinary Approach. March/ April 2010. vol. 2. No. 2 Pages 135-146</a:t>
            </a:r>
            <a:r>
              <a:rPr lang="en-US" dirty="0"/>
              <a:t>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://www.ncbi.nlm.nih.gov/pmc/articles/PMC3445080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Winter, David. “Biomechanics and Motor Control of Human Movement.” Ontario: John Wiley &amp; Sons. 2005.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Complex coordination of staged motion.</a:t>
            </a:r>
          </a:p>
          <a:p>
            <a:r>
              <a:rPr lang="en-US" dirty="0" smtClean="0"/>
              <a:t>Requires fluidity, balance, timing and coordination to result in a violent and explosive movement of the pitching arm.</a:t>
            </a:r>
          </a:p>
          <a:p>
            <a:r>
              <a:rPr lang="en-US" dirty="0" smtClean="0"/>
              <a:t>The repetitive and violent motion leads to long term wear of pitching joints, as well as more acute injuries.</a:t>
            </a:r>
          </a:p>
          <a:p>
            <a:r>
              <a:rPr lang="en-US" dirty="0" smtClean="0"/>
              <a:t>The type of pitch relied upon by a pitcher increases their risk of injury.</a:t>
            </a:r>
          </a:p>
          <a:p>
            <a:r>
              <a:rPr lang="en-US" dirty="0" smtClean="0"/>
              <a:t>Goal: Analyze differences in torque in joints in three pitches and how they relate to injury.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5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the Pitching Motion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19376"/>
            <a:ext cx="76073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744" y="1417638"/>
            <a:ext cx="6171055" cy="4708525"/>
          </a:xfrm>
        </p:spPr>
        <p:txBody>
          <a:bodyPr/>
          <a:lstStyle/>
          <a:p>
            <a:r>
              <a:rPr lang="en-US" dirty="0" smtClean="0"/>
              <a:t>Starts with lead leg planted on the ground and ends when lead leg reaches maximum height.</a:t>
            </a:r>
          </a:p>
          <a:p>
            <a:r>
              <a:rPr lang="en-US" dirty="0" smtClean="0"/>
              <a:t>Focus is to keep center of gravity on back leg to ensure collected and rapid transfer of motion through the pitch.</a:t>
            </a:r>
          </a:p>
          <a:p>
            <a:r>
              <a:rPr lang="en-US" dirty="0" smtClean="0"/>
              <a:t>Muscles engaged: quadriceps, </a:t>
            </a:r>
            <a:r>
              <a:rPr lang="en-US" dirty="0" err="1" smtClean="0"/>
              <a:t>glutes</a:t>
            </a:r>
            <a:r>
              <a:rPr lang="en-US" dirty="0" smtClean="0"/>
              <a:t>, </a:t>
            </a:r>
            <a:r>
              <a:rPr lang="en-US" dirty="0" err="1" smtClean="0"/>
              <a:t>lats</a:t>
            </a:r>
            <a:r>
              <a:rPr lang="en-US" dirty="0" smtClean="0"/>
              <a:t>, abdominals, calves</a:t>
            </a:r>
            <a:endParaRPr lang="en-US" dirty="0"/>
          </a:p>
        </p:txBody>
      </p:sp>
      <p:pic>
        <p:nvPicPr>
          <p:cNvPr id="4" name="Picture 3" descr="Screen Shot 2014-04-24 at 5.4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2703"/>
            <a:ext cx="2515745" cy="39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3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95034" y="1600200"/>
            <a:ext cx="5519984" cy="4517508"/>
          </a:xfrm>
        </p:spPr>
        <p:txBody>
          <a:bodyPr>
            <a:normAutofit/>
          </a:bodyPr>
          <a:lstStyle/>
          <a:p>
            <a:r>
              <a:rPr lang="en-US" dirty="0" smtClean="0"/>
              <a:t>Begins when leg begins to lower as ball is removed from glove. Ends when lead foot is firmly planted on the ground.  </a:t>
            </a:r>
          </a:p>
          <a:p>
            <a:r>
              <a:rPr lang="en-US" dirty="0" smtClean="0"/>
              <a:t>Pelvic and torso rotation occur as the shoulders tilt downwards.</a:t>
            </a:r>
          </a:p>
          <a:p>
            <a:r>
              <a:rPr lang="en-US" dirty="0" smtClean="0"/>
              <a:t>Muscles engaged: deltoid, rotator cuff, traps, </a:t>
            </a:r>
            <a:r>
              <a:rPr lang="en-US" dirty="0" err="1" smtClean="0"/>
              <a:t>lats</a:t>
            </a:r>
            <a:r>
              <a:rPr lang="en-US" dirty="0" smtClean="0"/>
              <a:t>, </a:t>
            </a:r>
            <a:r>
              <a:rPr lang="en-US" dirty="0" err="1" smtClean="0"/>
              <a:t>glutes</a:t>
            </a:r>
            <a:endParaRPr lang="en-US" dirty="0"/>
          </a:p>
        </p:txBody>
      </p:sp>
      <p:pic>
        <p:nvPicPr>
          <p:cNvPr id="4" name="Picture 3" descr="Screen Shot 2014-04-24 at 5.46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" y="1"/>
            <a:ext cx="2848310" cy="404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4" y="3858674"/>
            <a:ext cx="3575532" cy="29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8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86" y="-114102"/>
            <a:ext cx="6842735" cy="1143000"/>
          </a:xfrm>
        </p:spPr>
        <p:txBody>
          <a:bodyPr/>
          <a:lstStyle/>
          <a:p>
            <a:r>
              <a:rPr lang="en-US" dirty="0" smtClean="0"/>
              <a:t>Arm Cocking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3000" y="1467042"/>
            <a:ext cx="565813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From planting of lead foot to maximal external rotation of the throwing shoulder.</a:t>
            </a:r>
          </a:p>
          <a:p>
            <a:r>
              <a:rPr lang="en-US" dirty="0" smtClean="0"/>
              <a:t>Ball is raised above and behind the head, while the pelvis reaches its full rotation.</a:t>
            </a:r>
          </a:p>
          <a:p>
            <a:r>
              <a:rPr lang="en-US" dirty="0" smtClean="0"/>
              <a:t>Muscles engaged: similar muscles to that of the stride, biceps, </a:t>
            </a:r>
            <a:r>
              <a:rPr lang="en-US" dirty="0" err="1" smtClean="0"/>
              <a:t>pecs</a:t>
            </a:r>
            <a:r>
              <a:rPr lang="en-US" dirty="0" smtClean="0"/>
              <a:t>, </a:t>
            </a:r>
            <a:r>
              <a:rPr lang="en-US" dirty="0" err="1" smtClean="0"/>
              <a:t>lats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4-04-24 at 5.4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3000" cy="4029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" y="4029628"/>
            <a:ext cx="3370386" cy="28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32" y="-92576"/>
            <a:ext cx="8229600" cy="1143000"/>
          </a:xfrm>
        </p:spPr>
        <p:txBody>
          <a:bodyPr/>
          <a:lstStyle/>
          <a:p>
            <a:r>
              <a:rPr lang="en-US" dirty="0" smtClean="0"/>
              <a:t>Arm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11092" y="1306576"/>
            <a:ext cx="5075707" cy="48195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max external rotation of the shoulder to when the ball is released.</a:t>
            </a:r>
          </a:p>
          <a:p>
            <a:r>
              <a:rPr lang="en-US" dirty="0" smtClean="0"/>
              <a:t>Elbow extends as the shoulder adducts horizontally.</a:t>
            </a:r>
          </a:p>
          <a:p>
            <a:r>
              <a:rPr lang="en-US" dirty="0" smtClean="0"/>
              <a:t>Wrist flexion occurs before release depending on the pitch.</a:t>
            </a:r>
          </a:p>
          <a:p>
            <a:r>
              <a:rPr lang="en-US" dirty="0" smtClean="0"/>
              <a:t>Ball is released when the forearm is perpendicular to the ground as trailing leg leaves the ground.</a:t>
            </a:r>
          </a:p>
          <a:p>
            <a:r>
              <a:rPr lang="en-US" dirty="0" smtClean="0"/>
              <a:t>Muscles used: </a:t>
            </a:r>
            <a:r>
              <a:rPr lang="en-US" dirty="0" err="1" smtClean="0"/>
              <a:t>pecs</a:t>
            </a:r>
            <a:r>
              <a:rPr lang="en-US" dirty="0" smtClean="0"/>
              <a:t>, </a:t>
            </a:r>
            <a:r>
              <a:rPr lang="en-US" dirty="0" err="1" smtClean="0"/>
              <a:t>lats</a:t>
            </a:r>
            <a:r>
              <a:rPr lang="en-US" dirty="0" smtClean="0"/>
              <a:t>, </a:t>
            </a:r>
            <a:r>
              <a:rPr lang="en-US" dirty="0" err="1" smtClean="0"/>
              <a:t>subscapulari</a:t>
            </a:r>
            <a:r>
              <a:rPr lang="en-US" dirty="0" smtClean="0"/>
              <a:t>, triceps, wrist flexors, abdominals…</a:t>
            </a:r>
            <a:endParaRPr lang="en-US" dirty="0"/>
          </a:p>
        </p:txBody>
      </p:sp>
      <p:pic>
        <p:nvPicPr>
          <p:cNvPr id="4" name="Picture 3" descr="Screen Shot 2014-04-24 at 5.4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1093" cy="44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40" y="-104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Arm Deceleration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08840" y="1600200"/>
            <a:ext cx="587795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Occurs between ball release and max humeral internal rotation and elbow extension.</a:t>
            </a:r>
          </a:p>
          <a:p>
            <a:r>
              <a:rPr lang="en-US" dirty="0" smtClean="0"/>
              <a:t>Most violent stage of the cycle</a:t>
            </a:r>
          </a:p>
          <a:p>
            <a:r>
              <a:rPr lang="en-US" dirty="0" smtClean="0"/>
              <a:t>The muscles in the back of the shoulder must rapidly contract to decelerate the arm</a:t>
            </a:r>
          </a:p>
          <a:p>
            <a:r>
              <a:rPr lang="en-US" dirty="0" smtClean="0"/>
              <a:t>Muscles used: Rotator cuff muscles, biceps, traps, rhomboids, </a:t>
            </a:r>
            <a:r>
              <a:rPr lang="en-US" dirty="0" err="1" smtClean="0"/>
              <a:t>teres</a:t>
            </a:r>
            <a:r>
              <a:rPr lang="en-US" dirty="0" smtClean="0"/>
              <a:t> major.</a:t>
            </a:r>
            <a:endParaRPr lang="en-US" dirty="0"/>
          </a:p>
        </p:txBody>
      </p:sp>
      <p:pic>
        <p:nvPicPr>
          <p:cNvPr id="4" name="Picture 3" descr="Screen Shot 2014-04-24 at 5.4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08841" cy="4054049"/>
          </a:xfrm>
          <a:prstGeom prst="rect">
            <a:avLst/>
          </a:prstGeom>
        </p:spPr>
      </p:pic>
      <p:pic>
        <p:nvPicPr>
          <p:cNvPr id="5" name="Picture 4" descr="rotato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4050"/>
            <a:ext cx="3245454" cy="25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250" y="-36354"/>
            <a:ext cx="8229600" cy="1143000"/>
          </a:xfrm>
        </p:spPr>
        <p:txBody>
          <a:bodyPr/>
          <a:lstStyle/>
          <a:p>
            <a:r>
              <a:rPr lang="en-US" dirty="0" smtClean="0"/>
              <a:t>Follow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65300" y="1600200"/>
            <a:ext cx="562149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Arm motion stops as the body continues to adjust and slow down ends when the trailing leg meets the ground.  </a:t>
            </a:r>
          </a:p>
          <a:p>
            <a:r>
              <a:rPr lang="en-US" dirty="0" smtClean="0"/>
              <a:t>Leg raises to stabilize the body so that the pitcher does not fall uncontrollably forward.</a:t>
            </a:r>
          </a:p>
          <a:p>
            <a:r>
              <a:rPr lang="en-US" dirty="0" smtClean="0"/>
              <a:t>Muscles used: same muscles as deceleration, quads, claves.</a:t>
            </a:r>
            <a:endParaRPr lang="en-US" dirty="0"/>
          </a:p>
        </p:txBody>
      </p:sp>
      <p:pic>
        <p:nvPicPr>
          <p:cNvPr id="4" name="Picture 3" descr="Screen Shot 2014-04-24 at 5.47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5301" cy="464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51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7806</TotalTime>
  <Words>1242</Words>
  <Application>Microsoft Macintosh PowerPoint</Application>
  <PresentationFormat>On-screen Show (4:3)</PresentationFormat>
  <Paragraphs>190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Biomechanics and Health Risks of Pitching</vt:lpstr>
      <vt:lpstr>Introduction</vt:lpstr>
      <vt:lpstr>Stages of the Pitching Motion</vt:lpstr>
      <vt:lpstr>Wind Up</vt:lpstr>
      <vt:lpstr>Stride</vt:lpstr>
      <vt:lpstr>Arm Cocking</vt:lpstr>
      <vt:lpstr>Arm Acceleration</vt:lpstr>
      <vt:lpstr>Arm Deceleration</vt:lpstr>
      <vt:lpstr>Follow Through</vt:lpstr>
      <vt:lpstr>Three Pitches</vt:lpstr>
      <vt:lpstr>Methods</vt:lpstr>
      <vt:lpstr>Fastball</vt:lpstr>
      <vt:lpstr>Fastball Cont.</vt:lpstr>
      <vt:lpstr>Summary</vt:lpstr>
      <vt:lpstr>Shoulder Injuries</vt:lpstr>
      <vt:lpstr>Elbow Injuries</vt:lpstr>
      <vt:lpstr>Future Research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Tucker</dc:creator>
  <cp:lastModifiedBy>Elizabeth Tucker</cp:lastModifiedBy>
  <cp:revision>36</cp:revision>
  <dcterms:created xsi:type="dcterms:W3CDTF">2014-04-16T16:54:01Z</dcterms:created>
  <dcterms:modified xsi:type="dcterms:W3CDTF">2014-04-29T18:16:18Z</dcterms:modified>
</cp:coreProperties>
</file>